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Poppins Bold" charset="1" panose="00000800000000000000"/>
      <p:regular r:id="rId21"/>
    </p:embeddedFont>
    <p:embeddedFont>
      <p:font typeface="Poppins"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 Id="rId6" Target="../media/image49.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5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jpeg" Type="http://schemas.openxmlformats.org/officeDocument/2006/relationships/image"/><Relationship Id="rId6"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859898" cy="10287000"/>
            <a:chOff x="0" y="0"/>
            <a:chExt cx="859892" cy="10287000"/>
          </a:xfrm>
        </p:grpSpPr>
        <p:sp>
          <p:nvSpPr>
            <p:cNvPr name="Freeform 3" id="3"/>
            <p:cNvSpPr/>
            <p:nvPr/>
          </p:nvSpPr>
          <p:spPr>
            <a:xfrm flipH="false" flipV="false" rot="0">
              <a:off x="0" y="0"/>
              <a:ext cx="859917" cy="10287000"/>
            </a:xfrm>
            <a:custGeom>
              <a:avLst/>
              <a:gdLst/>
              <a:ahLst/>
              <a:cxnLst/>
              <a:rect r="r" b="b" t="t" l="l"/>
              <a:pathLst>
                <a:path h="10287000" w="859917">
                  <a:moveTo>
                    <a:pt x="0" y="0"/>
                  </a:moveTo>
                  <a:lnTo>
                    <a:pt x="0" y="10287000"/>
                  </a:lnTo>
                  <a:lnTo>
                    <a:pt x="859917" y="10287000"/>
                  </a:lnTo>
                  <a:lnTo>
                    <a:pt x="859917" y="0"/>
                  </a:lnTo>
                  <a:close/>
                </a:path>
              </a:pathLst>
            </a:custGeom>
            <a:gradFill rotWithShape="true">
              <a:gsLst>
                <a:gs pos="0">
                  <a:srgbClr val="000000">
                    <a:alpha val="100000"/>
                  </a:srgbClr>
                </a:gs>
                <a:gs pos="100000">
                  <a:srgbClr val="3533CD">
                    <a:alpha val="100000"/>
                  </a:srgbClr>
                </a:gs>
              </a:gsLst>
              <a:lin ang="0"/>
            </a:gradFill>
          </p:spPr>
        </p:sp>
      </p:grpSp>
      <p:sp>
        <p:nvSpPr>
          <p:cNvPr name="Freeform 4" id="4"/>
          <p:cNvSpPr/>
          <p:nvPr/>
        </p:nvSpPr>
        <p:spPr>
          <a:xfrm flipH="false" flipV="false" rot="0">
            <a:off x="16800986" y="0"/>
            <a:ext cx="1487014" cy="1343349"/>
          </a:xfrm>
          <a:custGeom>
            <a:avLst/>
            <a:gdLst/>
            <a:ahLst/>
            <a:cxnLst/>
            <a:rect r="r" b="b" t="t" l="l"/>
            <a:pathLst>
              <a:path h="1343349" w="1487014">
                <a:moveTo>
                  <a:pt x="0" y="0"/>
                </a:moveTo>
                <a:lnTo>
                  <a:pt x="1487014" y="0"/>
                </a:lnTo>
                <a:lnTo>
                  <a:pt x="1487014" y="1343349"/>
                </a:lnTo>
                <a:lnTo>
                  <a:pt x="0" y="1343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535620" y="1304449"/>
            <a:ext cx="8353425" cy="7677150"/>
          </a:xfrm>
          <a:custGeom>
            <a:avLst/>
            <a:gdLst/>
            <a:ahLst/>
            <a:cxnLst/>
            <a:rect r="r" b="b" t="t" l="l"/>
            <a:pathLst>
              <a:path h="7677150" w="8353425">
                <a:moveTo>
                  <a:pt x="0" y="0"/>
                </a:moveTo>
                <a:lnTo>
                  <a:pt x="8353425" y="0"/>
                </a:lnTo>
                <a:lnTo>
                  <a:pt x="8353425" y="7677150"/>
                </a:lnTo>
                <a:lnTo>
                  <a:pt x="0" y="7677150"/>
                </a:lnTo>
                <a:lnTo>
                  <a:pt x="0" y="0"/>
                </a:lnTo>
                <a:close/>
              </a:path>
            </a:pathLst>
          </a:custGeom>
          <a:blipFill>
            <a:blip r:embed="rId4"/>
            <a:stretch>
              <a:fillRect l="0" t="0" r="0" b="0"/>
            </a:stretch>
          </a:blipFill>
        </p:spPr>
      </p:sp>
      <p:sp>
        <p:nvSpPr>
          <p:cNvPr name="TextBox 6" id="6"/>
          <p:cNvSpPr txBox="true"/>
          <p:nvPr/>
        </p:nvSpPr>
        <p:spPr>
          <a:xfrm rot="0">
            <a:off x="1368791" y="2527887"/>
            <a:ext cx="7983768" cy="4957418"/>
          </a:xfrm>
          <a:prstGeom prst="rect">
            <a:avLst/>
          </a:prstGeom>
        </p:spPr>
        <p:txBody>
          <a:bodyPr anchor="t" rtlCol="false" tIns="0" lIns="0" bIns="0" rIns="0">
            <a:spAutoFit/>
          </a:bodyPr>
          <a:lstStyle/>
          <a:p>
            <a:pPr algn="l">
              <a:lnSpc>
                <a:spcPts val="8556"/>
              </a:lnSpc>
            </a:pPr>
            <a:r>
              <a:rPr lang="en-US" b="true" sz="8298">
                <a:solidFill>
                  <a:srgbClr val="004AAD"/>
                </a:solidFill>
                <a:latin typeface="Poppins Bold"/>
                <a:ea typeface="Poppins Bold"/>
                <a:cs typeface="Poppins Bold"/>
                <a:sym typeface="Poppins Bold"/>
              </a:rPr>
              <a:t>Hospit</a:t>
            </a:r>
            <a:r>
              <a:rPr lang="en-US" b="true" sz="8298">
                <a:solidFill>
                  <a:srgbClr val="004AAD"/>
                </a:solidFill>
                <a:latin typeface="Poppins Bold"/>
                <a:ea typeface="Poppins Bold"/>
                <a:cs typeface="Poppins Bold"/>
                <a:sym typeface="Poppins Bold"/>
              </a:rPr>
              <a:t>ality Revenue Analytics: A</a:t>
            </a:r>
            <a:r>
              <a:rPr lang="en-US" b="true" sz="8298">
                <a:solidFill>
                  <a:srgbClr val="004AAD"/>
                </a:solidFill>
                <a:latin typeface="Poppins Bold"/>
                <a:ea typeface="Poppins Bold"/>
                <a:cs typeface="Poppins Bold"/>
                <a:sym typeface="Poppins Bold"/>
              </a:rPr>
              <a:t>tliQ Grands</a:t>
            </a:r>
          </a:p>
          <a:p>
            <a:pPr algn="l">
              <a:lnSpc>
                <a:spcPts val="6309"/>
              </a:lnSpc>
            </a:pPr>
          </a:p>
        </p:txBody>
      </p:sp>
      <p:sp>
        <p:nvSpPr>
          <p:cNvPr name="TextBox 7" id="7"/>
          <p:cNvSpPr txBox="true"/>
          <p:nvPr/>
        </p:nvSpPr>
        <p:spPr>
          <a:xfrm rot="0">
            <a:off x="2122818" y="7632316"/>
            <a:ext cx="3951257" cy="689797"/>
          </a:xfrm>
          <a:prstGeom prst="rect">
            <a:avLst/>
          </a:prstGeom>
        </p:spPr>
        <p:txBody>
          <a:bodyPr anchor="t" rtlCol="false" tIns="0" lIns="0" bIns="0" rIns="0">
            <a:spAutoFit/>
          </a:bodyPr>
          <a:lstStyle/>
          <a:p>
            <a:pPr algn="l">
              <a:lnSpc>
                <a:spcPts val="2622"/>
              </a:lnSpc>
            </a:pPr>
            <a:r>
              <a:rPr lang="en-US" sz="2523">
                <a:solidFill>
                  <a:srgbClr val="004AAD"/>
                </a:solidFill>
                <a:latin typeface="Poppins"/>
                <a:ea typeface="Poppins"/>
                <a:cs typeface="Poppins"/>
                <a:sym typeface="Poppins"/>
              </a:rPr>
              <a:t>Presented by: </a:t>
            </a:r>
          </a:p>
          <a:p>
            <a:pPr algn="l">
              <a:lnSpc>
                <a:spcPts val="2622"/>
              </a:lnSpc>
            </a:pPr>
            <a:r>
              <a:rPr lang="en-US" sz="2523">
                <a:solidFill>
                  <a:srgbClr val="004AAD"/>
                </a:solidFill>
                <a:latin typeface="Poppins"/>
                <a:ea typeface="Poppins"/>
                <a:cs typeface="Poppins"/>
                <a:sym typeface="Poppins"/>
              </a:rPr>
              <a:t>Radha Prakash Nair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486395" cy="1281694"/>
          </a:xfrm>
          <a:custGeom>
            <a:avLst/>
            <a:gdLst/>
            <a:ahLst/>
            <a:cxnLst/>
            <a:rect r="r" b="b" t="t" l="l"/>
            <a:pathLst>
              <a:path h="1281694" w="1486395">
                <a:moveTo>
                  <a:pt x="0" y="0"/>
                </a:moveTo>
                <a:lnTo>
                  <a:pt x="1486395" y="0"/>
                </a:lnTo>
                <a:lnTo>
                  <a:pt x="1486395" y="1281694"/>
                </a:lnTo>
                <a:lnTo>
                  <a:pt x="0" y="12816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1132068" y="9732093"/>
            <a:ext cx="42391965" cy="788603"/>
            <a:chOff x="0" y="0"/>
            <a:chExt cx="42391965" cy="788606"/>
          </a:xfrm>
        </p:grpSpPr>
        <p:sp>
          <p:nvSpPr>
            <p:cNvPr name="Freeform 4" id="4"/>
            <p:cNvSpPr/>
            <p:nvPr/>
          </p:nvSpPr>
          <p:spPr>
            <a:xfrm flipH="false" flipV="false" rot="0">
              <a:off x="11132058" y="0"/>
              <a:ext cx="18288001" cy="554863"/>
            </a:xfrm>
            <a:custGeom>
              <a:avLst/>
              <a:gdLst/>
              <a:ahLst/>
              <a:cxnLst/>
              <a:rect r="r" b="b" t="t" l="l"/>
              <a:pathLst>
                <a:path h="554863" w="18288001">
                  <a:moveTo>
                    <a:pt x="0" y="0"/>
                  </a:moveTo>
                  <a:lnTo>
                    <a:pt x="0" y="554863"/>
                  </a:lnTo>
                  <a:lnTo>
                    <a:pt x="18288000" y="554863"/>
                  </a:lnTo>
                  <a:lnTo>
                    <a:pt x="18288000" y="0"/>
                  </a:lnTo>
                  <a:close/>
                </a:path>
              </a:pathLst>
            </a:custGeom>
            <a:gradFill rotWithShape="true">
              <a:gsLst>
                <a:gs pos="0">
                  <a:srgbClr val="000000">
                    <a:alpha val="100000"/>
                  </a:srgbClr>
                </a:gs>
                <a:gs pos="100000">
                  <a:srgbClr val="3533CD">
                    <a:alpha val="100000"/>
                  </a:srgbClr>
                </a:gs>
              </a:gsLst>
              <a:lin ang="0"/>
            </a:gradFill>
          </p:spPr>
        </p:sp>
      </p:grpSp>
      <p:grpSp>
        <p:nvGrpSpPr>
          <p:cNvPr name="Group 5" id="5"/>
          <p:cNvGrpSpPr>
            <a:grpSpLocks noChangeAspect="true"/>
          </p:cNvGrpSpPr>
          <p:nvPr/>
        </p:nvGrpSpPr>
        <p:grpSpPr>
          <a:xfrm rot="0">
            <a:off x="2030397" y="468287"/>
            <a:ext cx="2216791" cy="147790"/>
            <a:chOff x="0" y="0"/>
            <a:chExt cx="2216798" cy="147790"/>
          </a:xfrm>
        </p:grpSpPr>
        <p:sp>
          <p:nvSpPr>
            <p:cNvPr name="Freeform 6" id="6"/>
            <p:cNvSpPr/>
            <p:nvPr/>
          </p:nvSpPr>
          <p:spPr>
            <a:xfrm flipH="false" flipV="false" rot="0">
              <a:off x="0" y="0"/>
              <a:ext cx="2216785" cy="147828"/>
            </a:xfrm>
            <a:custGeom>
              <a:avLst/>
              <a:gdLst/>
              <a:ahLst/>
              <a:cxnLst/>
              <a:rect r="r" b="b" t="t" l="l"/>
              <a:pathLst>
                <a:path h="147828" w="2216785">
                  <a:moveTo>
                    <a:pt x="2142871" y="0"/>
                  </a:moveTo>
                  <a:lnTo>
                    <a:pt x="73914" y="0"/>
                  </a:lnTo>
                  <a:cubicBezTo>
                    <a:pt x="33147" y="0"/>
                    <a:pt x="0" y="33147"/>
                    <a:pt x="0" y="73914"/>
                  </a:cubicBezTo>
                  <a:cubicBezTo>
                    <a:pt x="0" y="114681"/>
                    <a:pt x="33147" y="147828"/>
                    <a:pt x="73914" y="147828"/>
                  </a:cubicBezTo>
                  <a:lnTo>
                    <a:pt x="2142871" y="147828"/>
                  </a:lnTo>
                  <a:cubicBezTo>
                    <a:pt x="2183638" y="147828"/>
                    <a:pt x="2216785" y="114681"/>
                    <a:pt x="2216785" y="73914"/>
                  </a:cubicBezTo>
                  <a:cubicBezTo>
                    <a:pt x="2216785" y="33147"/>
                    <a:pt x="2183765" y="0"/>
                    <a:pt x="2142871" y="0"/>
                  </a:cubicBezTo>
                  <a:close/>
                </a:path>
              </a:pathLst>
            </a:custGeom>
            <a:solidFill>
              <a:srgbClr val="FF0000"/>
            </a:solidFill>
          </p:spPr>
        </p:sp>
      </p:grpSp>
      <p:sp>
        <p:nvSpPr>
          <p:cNvPr name="Freeform 7" id="7"/>
          <p:cNvSpPr/>
          <p:nvPr/>
        </p:nvSpPr>
        <p:spPr>
          <a:xfrm flipH="false" flipV="false" rot="0">
            <a:off x="0" y="3140383"/>
            <a:ext cx="10067925" cy="6800850"/>
          </a:xfrm>
          <a:custGeom>
            <a:avLst/>
            <a:gdLst/>
            <a:ahLst/>
            <a:cxnLst/>
            <a:rect r="r" b="b" t="t" l="l"/>
            <a:pathLst>
              <a:path h="6800850" w="10067925">
                <a:moveTo>
                  <a:pt x="0" y="0"/>
                </a:moveTo>
                <a:lnTo>
                  <a:pt x="10067925" y="0"/>
                </a:lnTo>
                <a:lnTo>
                  <a:pt x="10067925" y="6800850"/>
                </a:lnTo>
                <a:lnTo>
                  <a:pt x="0" y="6800850"/>
                </a:lnTo>
                <a:lnTo>
                  <a:pt x="0" y="0"/>
                </a:lnTo>
                <a:close/>
              </a:path>
            </a:pathLst>
          </a:custGeom>
          <a:blipFill>
            <a:blip r:embed="rId4"/>
            <a:stretch>
              <a:fillRect l="0" t="0" r="0" b="0"/>
            </a:stretch>
          </a:blipFill>
        </p:spPr>
      </p:sp>
      <p:sp>
        <p:nvSpPr>
          <p:cNvPr name="Freeform 8" id="8"/>
          <p:cNvSpPr/>
          <p:nvPr/>
        </p:nvSpPr>
        <p:spPr>
          <a:xfrm flipH="false" flipV="false" rot="0">
            <a:off x="10746191" y="3271857"/>
            <a:ext cx="6343650" cy="6343650"/>
          </a:xfrm>
          <a:custGeom>
            <a:avLst/>
            <a:gdLst/>
            <a:ahLst/>
            <a:cxnLst/>
            <a:rect r="r" b="b" t="t" l="l"/>
            <a:pathLst>
              <a:path h="6343650" w="6343650">
                <a:moveTo>
                  <a:pt x="0" y="0"/>
                </a:moveTo>
                <a:lnTo>
                  <a:pt x="6343650" y="0"/>
                </a:lnTo>
                <a:lnTo>
                  <a:pt x="6343650" y="6343650"/>
                </a:lnTo>
                <a:lnTo>
                  <a:pt x="0" y="6343650"/>
                </a:lnTo>
                <a:lnTo>
                  <a:pt x="0" y="0"/>
                </a:lnTo>
                <a:close/>
              </a:path>
            </a:pathLst>
          </a:custGeom>
          <a:blipFill>
            <a:blip r:embed="rId5"/>
            <a:stretch>
              <a:fillRect l="0" t="0" r="0" b="0"/>
            </a:stretch>
          </a:blipFill>
        </p:spPr>
      </p:sp>
      <p:sp>
        <p:nvSpPr>
          <p:cNvPr name="Freeform 9" id="9"/>
          <p:cNvSpPr/>
          <p:nvPr/>
        </p:nvSpPr>
        <p:spPr>
          <a:xfrm flipH="false" flipV="false" rot="0">
            <a:off x="15337679" y="0"/>
            <a:ext cx="2950321" cy="2143125"/>
          </a:xfrm>
          <a:custGeom>
            <a:avLst/>
            <a:gdLst/>
            <a:ahLst/>
            <a:cxnLst/>
            <a:rect r="r" b="b" t="t" l="l"/>
            <a:pathLst>
              <a:path h="2143125" w="2950321">
                <a:moveTo>
                  <a:pt x="0" y="0"/>
                </a:moveTo>
                <a:lnTo>
                  <a:pt x="2950321" y="0"/>
                </a:lnTo>
                <a:lnTo>
                  <a:pt x="2950321" y="2143125"/>
                </a:lnTo>
                <a:lnTo>
                  <a:pt x="0" y="2143125"/>
                </a:lnTo>
                <a:lnTo>
                  <a:pt x="0" y="0"/>
                </a:lnTo>
                <a:close/>
              </a:path>
            </a:pathLst>
          </a:custGeom>
          <a:blipFill>
            <a:blip r:embed="rId6"/>
            <a:stretch>
              <a:fillRect l="0" t="0" r="-82" b="0"/>
            </a:stretch>
          </a:blipFill>
        </p:spPr>
      </p:sp>
      <p:grpSp>
        <p:nvGrpSpPr>
          <p:cNvPr name="Group 10" id="10"/>
          <p:cNvGrpSpPr>
            <a:grpSpLocks noChangeAspect="true"/>
          </p:cNvGrpSpPr>
          <p:nvPr/>
        </p:nvGrpSpPr>
        <p:grpSpPr>
          <a:xfrm rot="0">
            <a:off x="2228040" y="2335873"/>
            <a:ext cx="95250" cy="95250"/>
            <a:chOff x="0" y="0"/>
            <a:chExt cx="95250" cy="95250"/>
          </a:xfrm>
        </p:grpSpPr>
        <p:sp>
          <p:nvSpPr>
            <p:cNvPr name="Freeform 11" id="11"/>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000000"/>
            </a:solidFill>
          </p:spPr>
        </p:sp>
      </p:grpSp>
      <p:grpSp>
        <p:nvGrpSpPr>
          <p:cNvPr name="Group 12" id="12"/>
          <p:cNvGrpSpPr>
            <a:grpSpLocks noChangeAspect="true"/>
          </p:cNvGrpSpPr>
          <p:nvPr/>
        </p:nvGrpSpPr>
        <p:grpSpPr>
          <a:xfrm rot="0">
            <a:off x="9674771" y="2744124"/>
            <a:ext cx="1462792" cy="523875"/>
            <a:chOff x="0" y="0"/>
            <a:chExt cx="1462799" cy="523875"/>
          </a:xfrm>
        </p:grpSpPr>
        <p:sp>
          <p:nvSpPr>
            <p:cNvPr name="Freeform 13" id="13"/>
            <p:cNvSpPr/>
            <p:nvPr/>
          </p:nvSpPr>
          <p:spPr>
            <a:xfrm flipH="false" flipV="false" rot="0">
              <a:off x="-5715" y="0"/>
              <a:ext cx="1472438" cy="523875"/>
            </a:xfrm>
            <a:custGeom>
              <a:avLst/>
              <a:gdLst/>
              <a:ahLst/>
              <a:cxnLst/>
              <a:rect r="r" b="b" t="t" l="l"/>
              <a:pathLst>
                <a:path h="523875" w="1472438">
                  <a:moveTo>
                    <a:pt x="1250442" y="0"/>
                  </a:moveTo>
                  <a:cubicBezTo>
                    <a:pt x="1234821" y="13335"/>
                    <a:pt x="1221613" y="22987"/>
                    <a:pt x="1210437" y="34544"/>
                  </a:cubicBezTo>
                  <a:cubicBezTo>
                    <a:pt x="1160272" y="86487"/>
                    <a:pt x="1157732" y="101981"/>
                    <a:pt x="1185926" y="167767"/>
                  </a:cubicBezTo>
                  <a:cubicBezTo>
                    <a:pt x="1190117" y="177419"/>
                    <a:pt x="1192530" y="187706"/>
                    <a:pt x="1195197" y="195707"/>
                  </a:cubicBezTo>
                  <a:cubicBezTo>
                    <a:pt x="1121283" y="161290"/>
                    <a:pt x="1050671" y="126238"/>
                    <a:pt x="978535" y="95123"/>
                  </a:cubicBezTo>
                  <a:cubicBezTo>
                    <a:pt x="886333" y="55499"/>
                    <a:pt x="792226" y="36449"/>
                    <a:pt x="696976" y="36449"/>
                  </a:cubicBezTo>
                  <a:cubicBezTo>
                    <a:pt x="633603" y="36449"/>
                    <a:pt x="569595" y="44958"/>
                    <a:pt x="505333" y="61468"/>
                  </a:cubicBezTo>
                  <a:cubicBezTo>
                    <a:pt x="348488" y="101727"/>
                    <a:pt x="207772" y="174498"/>
                    <a:pt x="88900" y="286385"/>
                  </a:cubicBezTo>
                  <a:cubicBezTo>
                    <a:pt x="51689" y="321437"/>
                    <a:pt x="27305" y="364363"/>
                    <a:pt x="10795" y="412115"/>
                  </a:cubicBezTo>
                  <a:cubicBezTo>
                    <a:pt x="4699" y="429387"/>
                    <a:pt x="0" y="447421"/>
                    <a:pt x="22479" y="462661"/>
                  </a:cubicBezTo>
                  <a:cubicBezTo>
                    <a:pt x="164973" y="322707"/>
                    <a:pt x="334518" y="234188"/>
                    <a:pt x="534416" y="208534"/>
                  </a:cubicBezTo>
                  <a:cubicBezTo>
                    <a:pt x="553212" y="206121"/>
                    <a:pt x="574167" y="204978"/>
                    <a:pt x="596519" y="204978"/>
                  </a:cubicBezTo>
                  <a:cubicBezTo>
                    <a:pt x="769620" y="204978"/>
                    <a:pt x="1031113" y="273304"/>
                    <a:pt x="1096518" y="344170"/>
                  </a:cubicBezTo>
                  <a:cubicBezTo>
                    <a:pt x="1076579" y="345694"/>
                    <a:pt x="1060323" y="346202"/>
                    <a:pt x="1044194" y="348234"/>
                  </a:cubicBezTo>
                  <a:cubicBezTo>
                    <a:pt x="1008126" y="352933"/>
                    <a:pt x="972058" y="358267"/>
                    <a:pt x="935990" y="363220"/>
                  </a:cubicBezTo>
                  <a:cubicBezTo>
                    <a:pt x="859536" y="373888"/>
                    <a:pt x="813054" y="424434"/>
                    <a:pt x="774700" y="485140"/>
                  </a:cubicBezTo>
                  <a:cubicBezTo>
                    <a:pt x="767207" y="497078"/>
                    <a:pt x="759333" y="510921"/>
                    <a:pt x="762254" y="523875"/>
                  </a:cubicBezTo>
                  <a:lnTo>
                    <a:pt x="782320" y="523875"/>
                  </a:lnTo>
                  <a:cubicBezTo>
                    <a:pt x="821563" y="516890"/>
                    <a:pt x="858266" y="509016"/>
                    <a:pt x="895350" y="506095"/>
                  </a:cubicBezTo>
                  <a:cubicBezTo>
                    <a:pt x="939038" y="502539"/>
                    <a:pt x="982599" y="500888"/>
                    <a:pt x="1026160" y="500888"/>
                  </a:cubicBezTo>
                  <a:cubicBezTo>
                    <a:pt x="1120521" y="500888"/>
                    <a:pt x="1214755" y="508635"/>
                    <a:pt x="1308735" y="522478"/>
                  </a:cubicBezTo>
                  <a:cubicBezTo>
                    <a:pt x="1312164" y="522986"/>
                    <a:pt x="1315720" y="523494"/>
                    <a:pt x="1319276" y="523875"/>
                  </a:cubicBezTo>
                  <a:lnTo>
                    <a:pt x="1353058" y="523875"/>
                  </a:lnTo>
                  <a:cubicBezTo>
                    <a:pt x="1357757" y="522859"/>
                    <a:pt x="1362075" y="521335"/>
                    <a:pt x="1365631" y="518922"/>
                  </a:cubicBezTo>
                  <a:cubicBezTo>
                    <a:pt x="1403604" y="492252"/>
                    <a:pt x="1440053" y="461264"/>
                    <a:pt x="1460754" y="417957"/>
                  </a:cubicBezTo>
                  <a:cubicBezTo>
                    <a:pt x="1471041" y="396367"/>
                    <a:pt x="1472438" y="376809"/>
                    <a:pt x="1456817" y="351409"/>
                  </a:cubicBezTo>
                  <a:cubicBezTo>
                    <a:pt x="1392174" y="246761"/>
                    <a:pt x="1332484" y="139319"/>
                    <a:pt x="1270762" y="33020"/>
                  </a:cubicBezTo>
                  <a:cubicBezTo>
                    <a:pt x="1265047" y="23114"/>
                    <a:pt x="1258824" y="13589"/>
                    <a:pt x="1250442" y="0"/>
                  </a:cubicBezTo>
                  <a:close/>
                </a:path>
              </a:pathLst>
            </a:custGeom>
            <a:solidFill>
              <a:srgbClr val="FF0000"/>
            </a:solidFill>
          </p:spPr>
        </p:sp>
      </p:grpSp>
      <p:sp>
        <p:nvSpPr>
          <p:cNvPr name="TextBox 14" id="14"/>
          <p:cNvSpPr txBox="true"/>
          <p:nvPr/>
        </p:nvSpPr>
        <p:spPr>
          <a:xfrm rot="0">
            <a:off x="2484625" y="2239528"/>
            <a:ext cx="13413210" cy="721166"/>
          </a:xfrm>
          <a:prstGeom prst="rect">
            <a:avLst/>
          </a:prstGeom>
        </p:spPr>
        <p:txBody>
          <a:bodyPr anchor="t" rtlCol="false" tIns="0" lIns="0" bIns="0" rIns="0">
            <a:spAutoFit/>
          </a:bodyPr>
          <a:lstStyle/>
          <a:p>
            <a:pPr algn="l">
              <a:lnSpc>
                <a:spcPts val="2700"/>
              </a:lnSpc>
            </a:pPr>
            <a:r>
              <a:rPr lang="en-US" sz="2202" spc="118">
                <a:solidFill>
                  <a:srgbClr val="000000"/>
                </a:solidFill>
                <a:latin typeface="Poppins"/>
                <a:ea typeface="Poppins"/>
                <a:cs typeface="Poppins"/>
                <a:sym typeface="Poppins"/>
              </a:rPr>
              <a:t>In the month of June, Delhi had the highest occupancy rate (62.47%), followed closely by Hyderabad (58.46%).</a:t>
            </a:r>
          </a:p>
        </p:txBody>
      </p:sp>
      <p:sp>
        <p:nvSpPr>
          <p:cNvPr name="TextBox 15" id="15"/>
          <p:cNvSpPr txBox="true"/>
          <p:nvPr/>
        </p:nvSpPr>
        <p:spPr>
          <a:xfrm rot="0">
            <a:off x="2008965" y="1456763"/>
            <a:ext cx="13713524" cy="479936"/>
          </a:xfrm>
          <a:prstGeom prst="rect">
            <a:avLst/>
          </a:prstGeom>
        </p:spPr>
        <p:txBody>
          <a:bodyPr anchor="t" rtlCol="false" tIns="0" lIns="0" bIns="0" rIns="0">
            <a:spAutoFit/>
          </a:bodyPr>
          <a:lstStyle/>
          <a:p>
            <a:pPr algn="l">
              <a:lnSpc>
                <a:spcPts val="3644"/>
              </a:lnSpc>
            </a:pPr>
            <a:r>
              <a:rPr lang="en-US" b="true" sz="2603" spc="140">
                <a:solidFill>
                  <a:srgbClr val="000000"/>
                </a:solidFill>
                <a:latin typeface="Poppins Bold"/>
                <a:ea typeface="Poppins Bold"/>
                <a:cs typeface="Poppins Bold"/>
                <a:sym typeface="Poppins Bold"/>
              </a:rPr>
              <a:t>4. IN THE MONTH OF JUNE, WHAT IS THE OCCUPANCY FOR DIFFERENT CITIES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473613"/>
            <a:ext cx="1834391" cy="813387"/>
          </a:xfrm>
          <a:custGeom>
            <a:avLst/>
            <a:gdLst/>
            <a:ahLst/>
            <a:cxnLst/>
            <a:rect r="r" b="b" t="t" l="l"/>
            <a:pathLst>
              <a:path h="813387" w="1834391">
                <a:moveTo>
                  <a:pt x="0" y="0"/>
                </a:moveTo>
                <a:lnTo>
                  <a:pt x="1834391" y="0"/>
                </a:lnTo>
                <a:lnTo>
                  <a:pt x="1834391" y="813387"/>
                </a:lnTo>
                <a:lnTo>
                  <a:pt x="0" y="8133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2030397" y="468287"/>
            <a:ext cx="2216791" cy="147790"/>
            <a:chOff x="0" y="0"/>
            <a:chExt cx="2216798" cy="147790"/>
          </a:xfrm>
        </p:grpSpPr>
        <p:sp>
          <p:nvSpPr>
            <p:cNvPr name="Freeform 4" id="4"/>
            <p:cNvSpPr/>
            <p:nvPr/>
          </p:nvSpPr>
          <p:spPr>
            <a:xfrm flipH="false" flipV="false" rot="0">
              <a:off x="0" y="0"/>
              <a:ext cx="2216785" cy="147828"/>
            </a:xfrm>
            <a:custGeom>
              <a:avLst/>
              <a:gdLst/>
              <a:ahLst/>
              <a:cxnLst/>
              <a:rect r="r" b="b" t="t" l="l"/>
              <a:pathLst>
                <a:path h="147828" w="2216785">
                  <a:moveTo>
                    <a:pt x="2142871" y="0"/>
                  </a:moveTo>
                  <a:lnTo>
                    <a:pt x="73914" y="0"/>
                  </a:lnTo>
                  <a:cubicBezTo>
                    <a:pt x="33147" y="0"/>
                    <a:pt x="0" y="33147"/>
                    <a:pt x="0" y="73914"/>
                  </a:cubicBezTo>
                  <a:cubicBezTo>
                    <a:pt x="0" y="114681"/>
                    <a:pt x="33147" y="147828"/>
                    <a:pt x="73914" y="147828"/>
                  </a:cubicBezTo>
                  <a:lnTo>
                    <a:pt x="2142871" y="147828"/>
                  </a:lnTo>
                  <a:cubicBezTo>
                    <a:pt x="2183638" y="147828"/>
                    <a:pt x="2216785" y="114681"/>
                    <a:pt x="2216785" y="73914"/>
                  </a:cubicBezTo>
                  <a:cubicBezTo>
                    <a:pt x="2216785" y="33147"/>
                    <a:pt x="2183765" y="0"/>
                    <a:pt x="2142871" y="0"/>
                  </a:cubicBezTo>
                  <a:close/>
                </a:path>
              </a:pathLst>
            </a:custGeom>
            <a:solidFill>
              <a:srgbClr val="FF0000"/>
            </a:solidFill>
          </p:spPr>
        </p:sp>
      </p:grpSp>
      <p:grpSp>
        <p:nvGrpSpPr>
          <p:cNvPr name="Group 5" id="5"/>
          <p:cNvGrpSpPr>
            <a:grpSpLocks noChangeAspect="true"/>
          </p:cNvGrpSpPr>
          <p:nvPr/>
        </p:nvGrpSpPr>
        <p:grpSpPr>
          <a:xfrm rot="0">
            <a:off x="17636223" y="0"/>
            <a:ext cx="651777" cy="10287000"/>
            <a:chOff x="0" y="0"/>
            <a:chExt cx="651777" cy="10287000"/>
          </a:xfrm>
        </p:grpSpPr>
        <p:sp>
          <p:nvSpPr>
            <p:cNvPr name="Freeform 6" id="6"/>
            <p:cNvSpPr/>
            <p:nvPr/>
          </p:nvSpPr>
          <p:spPr>
            <a:xfrm flipH="false" flipV="false" rot="0">
              <a:off x="0" y="0"/>
              <a:ext cx="651764" cy="10287000"/>
            </a:xfrm>
            <a:custGeom>
              <a:avLst/>
              <a:gdLst/>
              <a:ahLst/>
              <a:cxnLst/>
              <a:rect r="r" b="b" t="t" l="l"/>
              <a:pathLst>
                <a:path h="10287000" w="651764">
                  <a:moveTo>
                    <a:pt x="0" y="0"/>
                  </a:moveTo>
                  <a:lnTo>
                    <a:pt x="0" y="10287000"/>
                  </a:lnTo>
                  <a:lnTo>
                    <a:pt x="651764" y="10287000"/>
                  </a:lnTo>
                  <a:lnTo>
                    <a:pt x="651764" y="0"/>
                  </a:lnTo>
                  <a:close/>
                </a:path>
              </a:pathLst>
            </a:custGeom>
            <a:gradFill rotWithShape="true">
              <a:gsLst>
                <a:gs pos="0">
                  <a:srgbClr val="000000">
                    <a:alpha val="100000"/>
                  </a:srgbClr>
                </a:gs>
                <a:gs pos="100000">
                  <a:srgbClr val="3533CD">
                    <a:alpha val="100000"/>
                  </a:srgbClr>
                </a:gs>
              </a:gsLst>
              <a:lin ang="0"/>
            </a:gradFill>
          </p:spPr>
        </p:sp>
      </p:grpSp>
      <p:sp>
        <p:nvSpPr>
          <p:cNvPr name="Freeform 7" id="7"/>
          <p:cNvSpPr/>
          <p:nvPr/>
        </p:nvSpPr>
        <p:spPr>
          <a:xfrm flipH="false" flipV="false" rot="0">
            <a:off x="13774855" y="347453"/>
            <a:ext cx="3019425" cy="3019425"/>
          </a:xfrm>
          <a:custGeom>
            <a:avLst/>
            <a:gdLst/>
            <a:ahLst/>
            <a:cxnLst/>
            <a:rect r="r" b="b" t="t" l="l"/>
            <a:pathLst>
              <a:path h="3019425" w="3019425">
                <a:moveTo>
                  <a:pt x="0" y="0"/>
                </a:moveTo>
                <a:lnTo>
                  <a:pt x="3019425" y="0"/>
                </a:lnTo>
                <a:lnTo>
                  <a:pt x="3019425" y="3019425"/>
                </a:lnTo>
                <a:lnTo>
                  <a:pt x="0" y="3019425"/>
                </a:lnTo>
                <a:lnTo>
                  <a:pt x="0" y="0"/>
                </a:lnTo>
                <a:close/>
              </a:path>
            </a:pathLst>
          </a:custGeom>
          <a:blipFill>
            <a:blip r:embed="rId4"/>
            <a:stretch>
              <a:fillRect l="0" t="0" r="0" b="0"/>
            </a:stretch>
          </a:blipFill>
        </p:spPr>
      </p:sp>
      <p:sp>
        <p:nvSpPr>
          <p:cNvPr name="Freeform 8" id="8"/>
          <p:cNvSpPr/>
          <p:nvPr/>
        </p:nvSpPr>
        <p:spPr>
          <a:xfrm flipH="false" flipV="false" rot="0">
            <a:off x="763581" y="5181238"/>
            <a:ext cx="8877300" cy="2486025"/>
          </a:xfrm>
          <a:custGeom>
            <a:avLst/>
            <a:gdLst/>
            <a:ahLst/>
            <a:cxnLst/>
            <a:rect r="r" b="b" t="t" l="l"/>
            <a:pathLst>
              <a:path h="2486025" w="8877300">
                <a:moveTo>
                  <a:pt x="0" y="0"/>
                </a:moveTo>
                <a:lnTo>
                  <a:pt x="8877300" y="0"/>
                </a:lnTo>
                <a:lnTo>
                  <a:pt x="8877300" y="2486025"/>
                </a:lnTo>
                <a:lnTo>
                  <a:pt x="0" y="2486025"/>
                </a:lnTo>
                <a:lnTo>
                  <a:pt x="0" y="0"/>
                </a:lnTo>
                <a:close/>
              </a:path>
            </a:pathLst>
          </a:custGeom>
          <a:blipFill>
            <a:blip r:embed="rId5"/>
            <a:stretch>
              <a:fillRect l="0" t="0" r="0" b="0"/>
            </a:stretch>
          </a:blipFill>
        </p:spPr>
      </p:sp>
      <p:sp>
        <p:nvSpPr>
          <p:cNvPr name="Freeform 9" id="9"/>
          <p:cNvSpPr/>
          <p:nvPr/>
        </p:nvSpPr>
        <p:spPr>
          <a:xfrm flipH="false" flipV="false" rot="0">
            <a:off x="10188197" y="4963258"/>
            <a:ext cx="6143625" cy="2924175"/>
          </a:xfrm>
          <a:custGeom>
            <a:avLst/>
            <a:gdLst/>
            <a:ahLst/>
            <a:cxnLst/>
            <a:rect r="r" b="b" t="t" l="l"/>
            <a:pathLst>
              <a:path h="2924175" w="6143625">
                <a:moveTo>
                  <a:pt x="0" y="0"/>
                </a:moveTo>
                <a:lnTo>
                  <a:pt x="6143625" y="0"/>
                </a:lnTo>
                <a:lnTo>
                  <a:pt x="6143625" y="2924175"/>
                </a:lnTo>
                <a:lnTo>
                  <a:pt x="0" y="2924175"/>
                </a:lnTo>
                <a:lnTo>
                  <a:pt x="0" y="0"/>
                </a:lnTo>
                <a:close/>
              </a:path>
            </a:pathLst>
          </a:custGeom>
          <a:blipFill>
            <a:blip r:embed="rId6"/>
            <a:stretch>
              <a:fillRect l="0" t="0" r="0" b="0"/>
            </a:stretch>
          </a:blipFill>
        </p:spPr>
      </p:sp>
      <p:grpSp>
        <p:nvGrpSpPr>
          <p:cNvPr name="Group 10" id="10"/>
          <p:cNvGrpSpPr>
            <a:grpSpLocks noChangeAspect="true"/>
          </p:cNvGrpSpPr>
          <p:nvPr/>
        </p:nvGrpSpPr>
        <p:grpSpPr>
          <a:xfrm rot="0">
            <a:off x="2228040" y="2335873"/>
            <a:ext cx="95250" cy="95250"/>
            <a:chOff x="0" y="0"/>
            <a:chExt cx="95250" cy="95250"/>
          </a:xfrm>
        </p:grpSpPr>
        <p:sp>
          <p:nvSpPr>
            <p:cNvPr name="Freeform 11" id="11"/>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000000"/>
            </a:solidFill>
          </p:spPr>
        </p:sp>
      </p:grpSp>
      <p:grpSp>
        <p:nvGrpSpPr>
          <p:cNvPr name="Group 12" id="12"/>
          <p:cNvGrpSpPr>
            <a:grpSpLocks noChangeAspect="true"/>
          </p:cNvGrpSpPr>
          <p:nvPr/>
        </p:nvGrpSpPr>
        <p:grpSpPr>
          <a:xfrm rot="0">
            <a:off x="7949936" y="4465444"/>
            <a:ext cx="1984362" cy="714375"/>
            <a:chOff x="0" y="0"/>
            <a:chExt cx="1984362" cy="714375"/>
          </a:xfrm>
        </p:grpSpPr>
        <p:sp>
          <p:nvSpPr>
            <p:cNvPr name="Freeform 13" id="13"/>
            <p:cNvSpPr/>
            <p:nvPr/>
          </p:nvSpPr>
          <p:spPr>
            <a:xfrm flipH="false" flipV="false" rot="0">
              <a:off x="-7874" y="0"/>
              <a:ext cx="1997456" cy="714375"/>
            </a:xfrm>
            <a:custGeom>
              <a:avLst/>
              <a:gdLst/>
              <a:ahLst/>
              <a:cxnLst/>
              <a:rect r="r" b="b" t="t" l="l"/>
              <a:pathLst>
                <a:path h="714375" w="1997456">
                  <a:moveTo>
                    <a:pt x="1696339" y="0"/>
                  </a:moveTo>
                  <a:cubicBezTo>
                    <a:pt x="1675130" y="18161"/>
                    <a:pt x="1657096" y="31115"/>
                    <a:pt x="1641983" y="46863"/>
                  </a:cubicBezTo>
                  <a:cubicBezTo>
                    <a:pt x="1573911" y="117348"/>
                    <a:pt x="1570609" y="138303"/>
                    <a:pt x="1608709" y="227584"/>
                  </a:cubicBezTo>
                  <a:cubicBezTo>
                    <a:pt x="1614424" y="240665"/>
                    <a:pt x="1617726" y="254635"/>
                    <a:pt x="1621409" y="265557"/>
                  </a:cubicBezTo>
                  <a:cubicBezTo>
                    <a:pt x="1521206" y="218821"/>
                    <a:pt x="1425448" y="171196"/>
                    <a:pt x="1327531" y="129032"/>
                  </a:cubicBezTo>
                  <a:cubicBezTo>
                    <a:pt x="1202563" y="75184"/>
                    <a:pt x="1074928" y="49276"/>
                    <a:pt x="945642" y="49276"/>
                  </a:cubicBezTo>
                  <a:cubicBezTo>
                    <a:pt x="859663" y="49276"/>
                    <a:pt x="772922" y="60706"/>
                    <a:pt x="685673" y="83185"/>
                  </a:cubicBezTo>
                  <a:cubicBezTo>
                    <a:pt x="472948" y="137922"/>
                    <a:pt x="282067" y="236474"/>
                    <a:pt x="120904" y="388366"/>
                  </a:cubicBezTo>
                  <a:cubicBezTo>
                    <a:pt x="70358" y="436118"/>
                    <a:pt x="37084" y="494411"/>
                    <a:pt x="14732" y="559181"/>
                  </a:cubicBezTo>
                  <a:cubicBezTo>
                    <a:pt x="6477" y="582549"/>
                    <a:pt x="0" y="607060"/>
                    <a:pt x="30480" y="627761"/>
                  </a:cubicBezTo>
                  <a:cubicBezTo>
                    <a:pt x="223901" y="437769"/>
                    <a:pt x="453898" y="317754"/>
                    <a:pt x="725043" y="282829"/>
                  </a:cubicBezTo>
                  <a:cubicBezTo>
                    <a:pt x="750570" y="279527"/>
                    <a:pt x="778891" y="278003"/>
                    <a:pt x="809371" y="278003"/>
                  </a:cubicBezTo>
                  <a:cubicBezTo>
                    <a:pt x="1044194" y="278003"/>
                    <a:pt x="1399032" y="370713"/>
                    <a:pt x="1487551" y="466852"/>
                  </a:cubicBezTo>
                  <a:cubicBezTo>
                    <a:pt x="1460500" y="468884"/>
                    <a:pt x="1438402" y="469519"/>
                    <a:pt x="1416558" y="472440"/>
                  </a:cubicBezTo>
                  <a:cubicBezTo>
                    <a:pt x="1367536" y="478790"/>
                    <a:pt x="1318768" y="486029"/>
                    <a:pt x="1269746" y="492760"/>
                  </a:cubicBezTo>
                  <a:cubicBezTo>
                    <a:pt x="1166114" y="507238"/>
                    <a:pt x="1102868" y="575818"/>
                    <a:pt x="1050925" y="658241"/>
                  </a:cubicBezTo>
                  <a:cubicBezTo>
                    <a:pt x="1040003" y="675513"/>
                    <a:pt x="1028573" y="695960"/>
                    <a:pt x="1035050" y="714375"/>
                  </a:cubicBezTo>
                  <a:lnTo>
                    <a:pt x="1039622" y="714375"/>
                  </a:lnTo>
                  <a:cubicBezTo>
                    <a:pt x="1101090" y="704215"/>
                    <a:pt x="1157478" y="691134"/>
                    <a:pt x="1214628" y="686435"/>
                  </a:cubicBezTo>
                  <a:cubicBezTo>
                    <a:pt x="1273810" y="681736"/>
                    <a:pt x="1332992" y="679450"/>
                    <a:pt x="1392174" y="679450"/>
                  </a:cubicBezTo>
                  <a:cubicBezTo>
                    <a:pt x="1520317" y="679450"/>
                    <a:pt x="1648079" y="689991"/>
                    <a:pt x="1775587" y="708660"/>
                  </a:cubicBezTo>
                  <a:cubicBezTo>
                    <a:pt x="1788033" y="710438"/>
                    <a:pt x="1802384" y="712343"/>
                    <a:pt x="1815846" y="712343"/>
                  </a:cubicBezTo>
                  <a:cubicBezTo>
                    <a:pt x="1830070" y="712343"/>
                    <a:pt x="1843405" y="710311"/>
                    <a:pt x="1852676" y="703834"/>
                  </a:cubicBezTo>
                  <a:cubicBezTo>
                    <a:pt x="1904238" y="667639"/>
                    <a:pt x="1953641" y="625602"/>
                    <a:pt x="1981708" y="566801"/>
                  </a:cubicBezTo>
                  <a:cubicBezTo>
                    <a:pt x="1995551" y="537591"/>
                    <a:pt x="1997456" y="511048"/>
                    <a:pt x="1976374" y="476631"/>
                  </a:cubicBezTo>
                  <a:cubicBezTo>
                    <a:pt x="1888744" y="334772"/>
                    <a:pt x="1807591" y="188976"/>
                    <a:pt x="1724025" y="44704"/>
                  </a:cubicBezTo>
                  <a:cubicBezTo>
                    <a:pt x="1716278" y="31242"/>
                    <a:pt x="1707769" y="18288"/>
                    <a:pt x="1696339" y="0"/>
                  </a:cubicBezTo>
                  <a:close/>
                </a:path>
              </a:pathLst>
            </a:custGeom>
            <a:solidFill>
              <a:srgbClr val="FF0000"/>
            </a:solidFill>
          </p:spPr>
        </p:sp>
      </p:grpSp>
      <p:sp>
        <p:nvSpPr>
          <p:cNvPr name="TextBox 14" id="14"/>
          <p:cNvSpPr txBox="true"/>
          <p:nvPr/>
        </p:nvSpPr>
        <p:spPr>
          <a:xfrm rot="0">
            <a:off x="2484625" y="2210953"/>
            <a:ext cx="8979351" cy="406841"/>
          </a:xfrm>
          <a:prstGeom prst="rect">
            <a:avLst/>
          </a:prstGeom>
        </p:spPr>
        <p:txBody>
          <a:bodyPr anchor="t" rtlCol="false" tIns="0" lIns="0" bIns="0" rIns="0">
            <a:spAutoFit/>
          </a:bodyPr>
          <a:lstStyle/>
          <a:p>
            <a:pPr algn="l">
              <a:lnSpc>
                <a:spcPts val="3083"/>
              </a:lnSpc>
            </a:pPr>
            <a:r>
              <a:rPr lang="en-US" sz="2202" spc="118">
                <a:solidFill>
                  <a:srgbClr val="000000"/>
                </a:solidFill>
                <a:latin typeface="Poppins"/>
                <a:ea typeface="Poppins"/>
                <a:cs typeface="Poppins"/>
                <a:sym typeface="Poppins"/>
              </a:rPr>
              <a:t>Mumbai generates the highest revenue among the cities.</a:t>
            </a:r>
          </a:p>
        </p:txBody>
      </p:sp>
      <p:sp>
        <p:nvSpPr>
          <p:cNvPr name="TextBox 15" id="15"/>
          <p:cNvSpPr txBox="true"/>
          <p:nvPr/>
        </p:nvSpPr>
        <p:spPr>
          <a:xfrm rot="0">
            <a:off x="2008965" y="1456763"/>
            <a:ext cx="7947012" cy="479936"/>
          </a:xfrm>
          <a:prstGeom prst="rect">
            <a:avLst/>
          </a:prstGeom>
        </p:spPr>
        <p:txBody>
          <a:bodyPr anchor="t" rtlCol="false" tIns="0" lIns="0" bIns="0" rIns="0">
            <a:spAutoFit/>
          </a:bodyPr>
          <a:lstStyle/>
          <a:p>
            <a:pPr algn="l">
              <a:lnSpc>
                <a:spcPts val="3644"/>
              </a:lnSpc>
            </a:pPr>
            <a:r>
              <a:rPr lang="en-US" b="true" sz="2603" spc="140">
                <a:solidFill>
                  <a:srgbClr val="000000"/>
                </a:solidFill>
                <a:latin typeface="Poppins Bold"/>
                <a:ea typeface="Poppins Bold"/>
                <a:cs typeface="Poppins Bold"/>
                <a:sym typeface="Poppins Bold"/>
              </a:rPr>
              <a:t>5. WHAT IS THE REVENUE REALIZED PER CITY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0131" y="1028700"/>
            <a:ext cx="2216791" cy="147790"/>
            <a:chOff x="0" y="0"/>
            <a:chExt cx="2216798" cy="147790"/>
          </a:xfrm>
        </p:grpSpPr>
        <p:sp>
          <p:nvSpPr>
            <p:cNvPr name="Freeform 3" id="3"/>
            <p:cNvSpPr/>
            <p:nvPr/>
          </p:nvSpPr>
          <p:spPr>
            <a:xfrm flipH="false" flipV="false" rot="0">
              <a:off x="0" y="0"/>
              <a:ext cx="2216785" cy="147828"/>
            </a:xfrm>
            <a:custGeom>
              <a:avLst/>
              <a:gdLst/>
              <a:ahLst/>
              <a:cxnLst/>
              <a:rect r="r" b="b" t="t" l="l"/>
              <a:pathLst>
                <a:path h="147828" w="2216785">
                  <a:moveTo>
                    <a:pt x="2142871" y="0"/>
                  </a:moveTo>
                  <a:lnTo>
                    <a:pt x="73914" y="0"/>
                  </a:lnTo>
                  <a:cubicBezTo>
                    <a:pt x="33147" y="0"/>
                    <a:pt x="0" y="33147"/>
                    <a:pt x="0" y="73914"/>
                  </a:cubicBezTo>
                  <a:cubicBezTo>
                    <a:pt x="0" y="114681"/>
                    <a:pt x="33147" y="147828"/>
                    <a:pt x="73914" y="147828"/>
                  </a:cubicBezTo>
                  <a:lnTo>
                    <a:pt x="2142871" y="147828"/>
                  </a:lnTo>
                  <a:cubicBezTo>
                    <a:pt x="2183638" y="147828"/>
                    <a:pt x="2216785" y="114681"/>
                    <a:pt x="2216785" y="73914"/>
                  </a:cubicBezTo>
                  <a:cubicBezTo>
                    <a:pt x="2216785" y="33147"/>
                    <a:pt x="2183765" y="0"/>
                    <a:pt x="2142871" y="0"/>
                  </a:cubicBezTo>
                  <a:close/>
                </a:path>
              </a:pathLst>
            </a:custGeom>
            <a:solidFill>
              <a:srgbClr val="FF0000"/>
            </a:solidFill>
          </p:spPr>
        </p:sp>
      </p:grpSp>
      <p:grpSp>
        <p:nvGrpSpPr>
          <p:cNvPr name="Group 4" id="4"/>
          <p:cNvGrpSpPr>
            <a:grpSpLocks noChangeAspect="true"/>
          </p:cNvGrpSpPr>
          <p:nvPr/>
        </p:nvGrpSpPr>
        <p:grpSpPr>
          <a:xfrm rot="0">
            <a:off x="0" y="0"/>
            <a:ext cx="18288000" cy="613648"/>
            <a:chOff x="0" y="0"/>
            <a:chExt cx="18288000" cy="613651"/>
          </a:xfrm>
        </p:grpSpPr>
        <p:sp>
          <p:nvSpPr>
            <p:cNvPr name="Freeform 5" id="5"/>
            <p:cNvSpPr/>
            <p:nvPr/>
          </p:nvSpPr>
          <p:spPr>
            <a:xfrm flipH="false" flipV="false" rot="0">
              <a:off x="0" y="0"/>
              <a:ext cx="18288000" cy="613664"/>
            </a:xfrm>
            <a:custGeom>
              <a:avLst/>
              <a:gdLst/>
              <a:ahLst/>
              <a:cxnLst/>
              <a:rect r="r" b="b" t="t" l="l"/>
              <a:pathLst>
                <a:path h="613664" w="18288000">
                  <a:moveTo>
                    <a:pt x="0" y="0"/>
                  </a:moveTo>
                  <a:lnTo>
                    <a:pt x="0" y="613664"/>
                  </a:lnTo>
                  <a:lnTo>
                    <a:pt x="18288000" y="613664"/>
                  </a:lnTo>
                  <a:lnTo>
                    <a:pt x="18288000" y="0"/>
                  </a:lnTo>
                  <a:close/>
                </a:path>
              </a:pathLst>
            </a:custGeom>
            <a:gradFill rotWithShape="true">
              <a:gsLst>
                <a:gs pos="0">
                  <a:srgbClr val="000000">
                    <a:alpha val="100000"/>
                  </a:srgbClr>
                </a:gs>
                <a:gs pos="100000">
                  <a:srgbClr val="3533CD">
                    <a:alpha val="100000"/>
                  </a:srgbClr>
                </a:gs>
              </a:gsLst>
              <a:lin ang="0"/>
            </a:gradFill>
          </p:spPr>
        </p:sp>
      </p:grpSp>
      <p:sp>
        <p:nvSpPr>
          <p:cNvPr name="Freeform 6" id="6"/>
          <p:cNvSpPr/>
          <p:nvPr/>
        </p:nvSpPr>
        <p:spPr>
          <a:xfrm flipH="false" flipV="false" rot="0">
            <a:off x="15448617" y="9151401"/>
            <a:ext cx="2839383" cy="1135599"/>
          </a:xfrm>
          <a:custGeom>
            <a:avLst/>
            <a:gdLst/>
            <a:ahLst/>
            <a:cxnLst/>
            <a:rect r="r" b="b" t="t" l="l"/>
            <a:pathLst>
              <a:path h="1135599" w="2839383">
                <a:moveTo>
                  <a:pt x="0" y="0"/>
                </a:moveTo>
                <a:lnTo>
                  <a:pt x="2839383" y="0"/>
                </a:lnTo>
                <a:lnTo>
                  <a:pt x="2839383" y="1135599"/>
                </a:lnTo>
                <a:lnTo>
                  <a:pt x="0" y="1135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5446350" y="1021490"/>
            <a:ext cx="2400300" cy="2400300"/>
          </a:xfrm>
          <a:custGeom>
            <a:avLst/>
            <a:gdLst/>
            <a:ahLst/>
            <a:cxnLst/>
            <a:rect r="r" b="b" t="t" l="l"/>
            <a:pathLst>
              <a:path h="2400300" w="2400300">
                <a:moveTo>
                  <a:pt x="0" y="0"/>
                </a:moveTo>
                <a:lnTo>
                  <a:pt x="2400300" y="0"/>
                </a:lnTo>
                <a:lnTo>
                  <a:pt x="2400300" y="2400300"/>
                </a:lnTo>
                <a:lnTo>
                  <a:pt x="0" y="2400300"/>
                </a:lnTo>
                <a:lnTo>
                  <a:pt x="0" y="0"/>
                </a:lnTo>
                <a:close/>
              </a:path>
            </a:pathLst>
          </a:custGeom>
          <a:blipFill>
            <a:blip r:embed="rId4"/>
            <a:stretch>
              <a:fillRect l="0" t="0" r="0" b="0"/>
            </a:stretch>
          </a:blipFill>
        </p:spPr>
      </p:sp>
      <p:sp>
        <p:nvSpPr>
          <p:cNvPr name="Freeform 8" id="8"/>
          <p:cNvSpPr/>
          <p:nvPr/>
        </p:nvSpPr>
        <p:spPr>
          <a:xfrm flipH="false" flipV="false" rot="0">
            <a:off x="326307" y="5240074"/>
            <a:ext cx="8077200" cy="2200275"/>
          </a:xfrm>
          <a:custGeom>
            <a:avLst/>
            <a:gdLst/>
            <a:ahLst/>
            <a:cxnLst/>
            <a:rect r="r" b="b" t="t" l="l"/>
            <a:pathLst>
              <a:path h="2200275" w="8077200">
                <a:moveTo>
                  <a:pt x="0" y="0"/>
                </a:moveTo>
                <a:lnTo>
                  <a:pt x="8077200" y="0"/>
                </a:lnTo>
                <a:lnTo>
                  <a:pt x="8077200" y="2200275"/>
                </a:lnTo>
                <a:lnTo>
                  <a:pt x="0" y="2200275"/>
                </a:lnTo>
                <a:lnTo>
                  <a:pt x="0" y="0"/>
                </a:lnTo>
                <a:close/>
              </a:path>
            </a:pathLst>
          </a:custGeom>
          <a:blipFill>
            <a:blip r:embed="rId5"/>
            <a:stretch>
              <a:fillRect l="0" t="0" r="0" b="0"/>
            </a:stretch>
          </a:blipFill>
        </p:spPr>
      </p:sp>
      <p:sp>
        <p:nvSpPr>
          <p:cNvPr name="Freeform 9" id="9"/>
          <p:cNvSpPr/>
          <p:nvPr/>
        </p:nvSpPr>
        <p:spPr>
          <a:xfrm flipH="false" flipV="false" rot="0">
            <a:off x="9027100" y="4799914"/>
            <a:ext cx="8058150" cy="3076575"/>
          </a:xfrm>
          <a:custGeom>
            <a:avLst/>
            <a:gdLst/>
            <a:ahLst/>
            <a:cxnLst/>
            <a:rect r="r" b="b" t="t" l="l"/>
            <a:pathLst>
              <a:path h="3076575" w="8058150">
                <a:moveTo>
                  <a:pt x="0" y="0"/>
                </a:moveTo>
                <a:lnTo>
                  <a:pt x="8058150" y="0"/>
                </a:lnTo>
                <a:lnTo>
                  <a:pt x="8058150" y="3076575"/>
                </a:lnTo>
                <a:lnTo>
                  <a:pt x="0" y="3076575"/>
                </a:lnTo>
                <a:lnTo>
                  <a:pt x="0" y="0"/>
                </a:lnTo>
                <a:close/>
              </a:path>
            </a:pathLst>
          </a:custGeom>
          <a:blipFill>
            <a:blip r:embed="rId6"/>
            <a:stretch>
              <a:fillRect l="0" t="0" r="0" b="0"/>
            </a:stretch>
          </a:blipFill>
          <a:ln w="38100" cap="sq">
            <a:solidFill>
              <a:srgbClr val="000000"/>
            </a:solidFill>
            <a:prstDash val="solid"/>
            <a:miter/>
          </a:ln>
        </p:spPr>
      </p:sp>
      <p:grpSp>
        <p:nvGrpSpPr>
          <p:cNvPr name="Group 10" id="10"/>
          <p:cNvGrpSpPr>
            <a:grpSpLocks noChangeAspect="true"/>
          </p:cNvGrpSpPr>
          <p:nvPr/>
        </p:nvGrpSpPr>
        <p:grpSpPr>
          <a:xfrm rot="0">
            <a:off x="1247775" y="2896286"/>
            <a:ext cx="95250" cy="95250"/>
            <a:chOff x="0" y="0"/>
            <a:chExt cx="95250" cy="95250"/>
          </a:xfrm>
        </p:grpSpPr>
        <p:sp>
          <p:nvSpPr>
            <p:cNvPr name="Freeform 11" id="11"/>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000000"/>
            </a:solidFill>
          </p:spPr>
        </p:sp>
      </p:grpSp>
      <p:grpSp>
        <p:nvGrpSpPr>
          <p:cNvPr name="Group 12" id="12"/>
          <p:cNvGrpSpPr>
            <a:grpSpLocks noChangeAspect="true"/>
          </p:cNvGrpSpPr>
          <p:nvPr/>
        </p:nvGrpSpPr>
        <p:grpSpPr>
          <a:xfrm rot="0">
            <a:off x="6674368" y="4427706"/>
            <a:ext cx="1984362" cy="714375"/>
            <a:chOff x="0" y="0"/>
            <a:chExt cx="1984362" cy="714375"/>
          </a:xfrm>
        </p:grpSpPr>
        <p:sp>
          <p:nvSpPr>
            <p:cNvPr name="Freeform 13" id="13"/>
            <p:cNvSpPr/>
            <p:nvPr/>
          </p:nvSpPr>
          <p:spPr>
            <a:xfrm flipH="false" flipV="false" rot="0">
              <a:off x="-7874" y="0"/>
              <a:ext cx="1997456" cy="714375"/>
            </a:xfrm>
            <a:custGeom>
              <a:avLst/>
              <a:gdLst/>
              <a:ahLst/>
              <a:cxnLst/>
              <a:rect r="r" b="b" t="t" l="l"/>
              <a:pathLst>
                <a:path h="714375" w="1997456">
                  <a:moveTo>
                    <a:pt x="1696339" y="0"/>
                  </a:moveTo>
                  <a:cubicBezTo>
                    <a:pt x="1675130" y="18161"/>
                    <a:pt x="1657096" y="31115"/>
                    <a:pt x="1641983" y="46863"/>
                  </a:cubicBezTo>
                  <a:cubicBezTo>
                    <a:pt x="1573911" y="117348"/>
                    <a:pt x="1570609" y="138303"/>
                    <a:pt x="1608709" y="227584"/>
                  </a:cubicBezTo>
                  <a:cubicBezTo>
                    <a:pt x="1614424" y="240665"/>
                    <a:pt x="1617726" y="254635"/>
                    <a:pt x="1621409" y="265557"/>
                  </a:cubicBezTo>
                  <a:cubicBezTo>
                    <a:pt x="1521206" y="218821"/>
                    <a:pt x="1425448" y="171196"/>
                    <a:pt x="1327531" y="129032"/>
                  </a:cubicBezTo>
                  <a:cubicBezTo>
                    <a:pt x="1202563" y="75184"/>
                    <a:pt x="1074928" y="49276"/>
                    <a:pt x="945642" y="49276"/>
                  </a:cubicBezTo>
                  <a:cubicBezTo>
                    <a:pt x="859663" y="49276"/>
                    <a:pt x="772922" y="60706"/>
                    <a:pt x="685673" y="83185"/>
                  </a:cubicBezTo>
                  <a:cubicBezTo>
                    <a:pt x="472948" y="137922"/>
                    <a:pt x="282067" y="236474"/>
                    <a:pt x="120904" y="388366"/>
                  </a:cubicBezTo>
                  <a:cubicBezTo>
                    <a:pt x="70358" y="436118"/>
                    <a:pt x="37084" y="494411"/>
                    <a:pt x="14732" y="559181"/>
                  </a:cubicBezTo>
                  <a:cubicBezTo>
                    <a:pt x="6477" y="582549"/>
                    <a:pt x="0" y="607060"/>
                    <a:pt x="30480" y="627761"/>
                  </a:cubicBezTo>
                  <a:cubicBezTo>
                    <a:pt x="223901" y="437769"/>
                    <a:pt x="453898" y="317754"/>
                    <a:pt x="725043" y="282829"/>
                  </a:cubicBezTo>
                  <a:cubicBezTo>
                    <a:pt x="750570" y="279527"/>
                    <a:pt x="778891" y="278003"/>
                    <a:pt x="809371" y="278003"/>
                  </a:cubicBezTo>
                  <a:cubicBezTo>
                    <a:pt x="1044194" y="278003"/>
                    <a:pt x="1399032" y="370713"/>
                    <a:pt x="1487551" y="466852"/>
                  </a:cubicBezTo>
                  <a:cubicBezTo>
                    <a:pt x="1460500" y="468884"/>
                    <a:pt x="1438402" y="469519"/>
                    <a:pt x="1416558" y="472440"/>
                  </a:cubicBezTo>
                  <a:cubicBezTo>
                    <a:pt x="1367536" y="478790"/>
                    <a:pt x="1318768" y="486029"/>
                    <a:pt x="1269746" y="492760"/>
                  </a:cubicBezTo>
                  <a:cubicBezTo>
                    <a:pt x="1166114" y="507238"/>
                    <a:pt x="1102868" y="575818"/>
                    <a:pt x="1050925" y="658241"/>
                  </a:cubicBezTo>
                  <a:cubicBezTo>
                    <a:pt x="1040003" y="675513"/>
                    <a:pt x="1028573" y="695960"/>
                    <a:pt x="1035050" y="714375"/>
                  </a:cubicBezTo>
                  <a:lnTo>
                    <a:pt x="1039622" y="714375"/>
                  </a:lnTo>
                  <a:cubicBezTo>
                    <a:pt x="1101090" y="704215"/>
                    <a:pt x="1157478" y="691134"/>
                    <a:pt x="1214628" y="686435"/>
                  </a:cubicBezTo>
                  <a:cubicBezTo>
                    <a:pt x="1273810" y="681736"/>
                    <a:pt x="1332992" y="679450"/>
                    <a:pt x="1392174" y="679450"/>
                  </a:cubicBezTo>
                  <a:cubicBezTo>
                    <a:pt x="1520317" y="679450"/>
                    <a:pt x="1648079" y="689991"/>
                    <a:pt x="1775587" y="708660"/>
                  </a:cubicBezTo>
                  <a:cubicBezTo>
                    <a:pt x="1788033" y="710438"/>
                    <a:pt x="1802384" y="712343"/>
                    <a:pt x="1815846" y="712343"/>
                  </a:cubicBezTo>
                  <a:cubicBezTo>
                    <a:pt x="1830070" y="712343"/>
                    <a:pt x="1843405" y="710311"/>
                    <a:pt x="1852676" y="703834"/>
                  </a:cubicBezTo>
                  <a:cubicBezTo>
                    <a:pt x="1904238" y="667639"/>
                    <a:pt x="1953641" y="625602"/>
                    <a:pt x="1981708" y="566801"/>
                  </a:cubicBezTo>
                  <a:cubicBezTo>
                    <a:pt x="1995551" y="537591"/>
                    <a:pt x="1997456" y="511048"/>
                    <a:pt x="1976374" y="476631"/>
                  </a:cubicBezTo>
                  <a:cubicBezTo>
                    <a:pt x="1888744" y="334772"/>
                    <a:pt x="1807591" y="188976"/>
                    <a:pt x="1724025" y="44704"/>
                  </a:cubicBezTo>
                  <a:cubicBezTo>
                    <a:pt x="1716278" y="31242"/>
                    <a:pt x="1707769" y="18288"/>
                    <a:pt x="1696339" y="0"/>
                  </a:cubicBezTo>
                  <a:close/>
                </a:path>
              </a:pathLst>
            </a:custGeom>
            <a:solidFill>
              <a:srgbClr val="FF0000"/>
            </a:solidFill>
          </p:spPr>
        </p:sp>
      </p:grpSp>
      <p:sp>
        <p:nvSpPr>
          <p:cNvPr name="TextBox 14" id="14"/>
          <p:cNvSpPr txBox="true"/>
          <p:nvPr/>
        </p:nvSpPr>
        <p:spPr>
          <a:xfrm rot="0">
            <a:off x="1504359" y="2799940"/>
            <a:ext cx="13521576" cy="721166"/>
          </a:xfrm>
          <a:prstGeom prst="rect">
            <a:avLst/>
          </a:prstGeom>
        </p:spPr>
        <p:txBody>
          <a:bodyPr anchor="t" rtlCol="false" tIns="0" lIns="0" bIns="0" rIns="0">
            <a:spAutoFit/>
          </a:bodyPr>
          <a:lstStyle/>
          <a:p>
            <a:pPr algn="l">
              <a:lnSpc>
                <a:spcPts val="2700"/>
              </a:lnSpc>
            </a:pPr>
            <a:r>
              <a:rPr lang="en-US" sz="2202" spc="118">
                <a:solidFill>
                  <a:srgbClr val="000000"/>
                </a:solidFill>
                <a:latin typeface="Poppins"/>
                <a:ea typeface="Poppins"/>
                <a:cs typeface="Poppins"/>
                <a:sym typeface="Poppins"/>
              </a:rPr>
              <a:t>The hotel's revenue fluctuates month by month, with July 2022 generating 38,99,40,912 INR and May 2022 generating 40,83,75,641 INR.</a:t>
            </a:r>
          </a:p>
        </p:txBody>
      </p:sp>
      <p:sp>
        <p:nvSpPr>
          <p:cNvPr name="TextBox 15" id="15"/>
          <p:cNvSpPr txBox="true"/>
          <p:nvPr/>
        </p:nvSpPr>
        <p:spPr>
          <a:xfrm rot="0">
            <a:off x="1028700" y="2017176"/>
            <a:ext cx="7950022" cy="479936"/>
          </a:xfrm>
          <a:prstGeom prst="rect">
            <a:avLst/>
          </a:prstGeom>
        </p:spPr>
        <p:txBody>
          <a:bodyPr anchor="t" rtlCol="false" tIns="0" lIns="0" bIns="0" rIns="0">
            <a:spAutoFit/>
          </a:bodyPr>
          <a:lstStyle/>
          <a:p>
            <a:pPr algn="l">
              <a:lnSpc>
                <a:spcPts val="3644"/>
              </a:lnSpc>
            </a:pPr>
            <a:r>
              <a:rPr lang="en-US" b="true" sz="2603" spc="140">
                <a:solidFill>
                  <a:srgbClr val="000000"/>
                </a:solidFill>
                <a:latin typeface="Poppins Bold"/>
                <a:ea typeface="Poppins Bold"/>
                <a:cs typeface="Poppins Bold"/>
                <a:sym typeface="Poppins Bold"/>
              </a:rPr>
              <a:t>6. WHAT IS THE MONTH BY MONTH REVENUE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9" y="-17501759"/>
            <a:ext cx="788603" cy="42391955"/>
            <a:chOff x="0" y="0"/>
            <a:chExt cx="788606" cy="42391965"/>
          </a:xfrm>
        </p:grpSpPr>
        <p:sp>
          <p:nvSpPr>
            <p:cNvPr name="Freeform 3" id="3"/>
            <p:cNvSpPr/>
            <p:nvPr/>
          </p:nvSpPr>
          <p:spPr>
            <a:xfrm flipH="false" flipV="false" rot="0">
              <a:off x="0" y="17501741"/>
              <a:ext cx="788543" cy="10287000"/>
            </a:xfrm>
            <a:custGeom>
              <a:avLst/>
              <a:gdLst/>
              <a:ahLst/>
              <a:cxnLst/>
              <a:rect r="r" b="b" t="t" l="l"/>
              <a:pathLst>
                <a:path h="10287000" w="788543">
                  <a:moveTo>
                    <a:pt x="0" y="2"/>
                  </a:moveTo>
                  <a:lnTo>
                    <a:pt x="0" y="10287000"/>
                  </a:lnTo>
                  <a:lnTo>
                    <a:pt x="788543" y="10287000"/>
                  </a:lnTo>
                  <a:lnTo>
                    <a:pt x="788543" y="0"/>
                  </a:lnTo>
                  <a:close/>
                </a:path>
              </a:pathLst>
            </a:custGeom>
            <a:gradFill rotWithShape="true">
              <a:gsLst>
                <a:gs pos="0">
                  <a:srgbClr val="000000">
                    <a:alpha val="100000"/>
                  </a:srgbClr>
                </a:gs>
                <a:gs pos="100000">
                  <a:srgbClr val="3533CD">
                    <a:alpha val="100000"/>
                  </a:srgbClr>
                </a:gs>
              </a:gsLst>
              <a:lin ang="0"/>
            </a:gradFill>
          </p:spPr>
        </p:sp>
      </p:grpSp>
      <p:grpSp>
        <p:nvGrpSpPr>
          <p:cNvPr name="Group 4" id="4"/>
          <p:cNvGrpSpPr>
            <a:grpSpLocks noChangeAspect="true"/>
          </p:cNvGrpSpPr>
          <p:nvPr/>
        </p:nvGrpSpPr>
        <p:grpSpPr>
          <a:xfrm rot="0">
            <a:off x="1050131" y="491357"/>
            <a:ext cx="2216791" cy="147790"/>
            <a:chOff x="0" y="0"/>
            <a:chExt cx="2216798" cy="147790"/>
          </a:xfrm>
        </p:grpSpPr>
        <p:sp>
          <p:nvSpPr>
            <p:cNvPr name="Freeform 5" id="5"/>
            <p:cNvSpPr/>
            <p:nvPr/>
          </p:nvSpPr>
          <p:spPr>
            <a:xfrm flipH="false" flipV="false" rot="0">
              <a:off x="0" y="0"/>
              <a:ext cx="2216785" cy="147828"/>
            </a:xfrm>
            <a:custGeom>
              <a:avLst/>
              <a:gdLst/>
              <a:ahLst/>
              <a:cxnLst/>
              <a:rect r="r" b="b" t="t" l="l"/>
              <a:pathLst>
                <a:path h="147828" w="2216785">
                  <a:moveTo>
                    <a:pt x="2142871" y="0"/>
                  </a:moveTo>
                  <a:lnTo>
                    <a:pt x="73914" y="0"/>
                  </a:lnTo>
                  <a:cubicBezTo>
                    <a:pt x="33147" y="0"/>
                    <a:pt x="0" y="33147"/>
                    <a:pt x="0" y="73914"/>
                  </a:cubicBezTo>
                  <a:cubicBezTo>
                    <a:pt x="0" y="114681"/>
                    <a:pt x="33147" y="147828"/>
                    <a:pt x="73914" y="147828"/>
                  </a:cubicBezTo>
                  <a:lnTo>
                    <a:pt x="2142871" y="147828"/>
                  </a:lnTo>
                  <a:cubicBezTo>
                    <a:pt x="2183638" y="147828"/>
                    <a:pt x="2216785" y="114681"/>
                    <a:pt x="2216785" y="73914"/>
                  </a:cubicBezTo>
                  <a:cubicBezTo>
                    <a:pt x="2216785" y="33147"/>
                    <a:pt x="2183765" y="0"/>
                    <a:pt x="2142871" y="0"/>
                  </a:cubicBezTo>
                  <a:close/>
                </a:path>
              </a:pathLst>
            </a:custGeom>
            <a:solidFill>
              <a:srgbClr val="FF0000"/>
            </a:solidFill>
          </p:spPr>
        </p:sp>
      </p:grpSp>
      <p:sp>
        <p:nvSpPr>
          <p:cNvPr name="Freeform 6" id="6"/>
          <p:cNvSpPr/>
          <p:nvPr/>
        </p:nvSpPr>
        <p:spPr>
          <a:xfrm flipH="false" flipV="false" rot="0">
            <a:off x="16278282" y="0"/>
            <a:ext cx="2009718" cy="1304763"/>
          </a:xfrm>
          <a:custGeom>
            <a:avLst/>
            <a:gdLst/>
            <a:ahLst/>
            <a:cxnLst/>
            <a:rect r="r" b="b" t="t" l="l"/>
            <a:pathLst>
              <a:path h="1304763" w="2009718">
                <a:moveTo>
                  <a:pt x="0" y="0"/>
                </a:moveTo>
                <a:lnTo>
                  <a:pt x="2009718" y="0"/>
                </a:lnTo>
                <a:lnTo>
                  <a:pt x="2009718" y="1304763"/>
                </a:lnTo>
                <a:lnTo>
                  <a:pt x="0" y="13047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769095" y="4221766"/>
            <a:ext cx="10134600" cy="5524500"/>
          </a:xfrm>
          <a:custGeom>
            <a:avLst/>
            <a:gdLst/>
            <a:ahLst/>
            <a:cxnLst/>
            <a:rect r="r" b="b" t="t" l="l"/>
            <a:pathLst>
              <a:path h="5524500" w="10134600">
                <a:moveTo>
                  <a:pt x="0" y="0"/>
                </a:moveTo>
                <a:lnTo>
                  <a:pt x="10134600" y="0"/>
                </a:lnTo>
                <a:lnTo>
                  <a:pt x="10134600" y="5524500"/>
                </a:lnTo>
                <a:lnTo>
                  <a:pt x="0" y="5524500"/>
                </a:lnTo>
                <a:lnTo>
                  <a:pt x="0" y="0"/>
                </a:lnTo>
                <a:close/>
              </a:path>
            </a:pathLst>
          </a:custGeom>
          <a:blipFill>
            <a:blip r:embed="rId4"/>
            <a:stretch>
              <a:fillRect l="0" t="0" r="0" b="0"/>
            </a:stretch>
          </a:blipFill>
        </p:spPr>
      </p:sp>
      <p:sp>
        <p:nvSpPr>
          <p:cNvPr name="Freeform 8" id="8"/>
          <p:cNvSpPr/>
          <p:nvPr/>
        </p:nvSpPr>
        <p:spPr>
          <a:xfrm flipH="false" flipV="false" rot="0">
            <a:off x="1043207" y="3294926"/>
            <a:ext cx="6915150" cy="6667500"/>
          </a:xfrm>
          <a:custGeom>
            <a:avLst/>
            <a:gdLst/>
            <a:ahLst/>
            <a:cxnLst/>
            <a:rect r="r" b="b" t="t" l="l"/>
            <a:pathLst>
              <a:path h="6667500" w="6915150">
                <a:moveTo>
                  <a:pt x="0" y="0"/>
                </a:moveTo>
                <a:lnTo>
                  <a:pt x="6915150" y="0"/>
                </a:lnTo>
                <a:lnTo>
                  <a:pt x="6915150" y="6667500"/>
                </a:lnTo>
                <a:lnTo>
                  <a:pt x="0" y="6667500"/>
                </a:lnTo>
                <a:lnTo>
                  <a:pt x="0" y="0"/>
                </a:lnTo>
                <a:close/>
              </a:path>
            </a:pathLst>
          </a:custGeom>
          <a:blipFill>
            <a:blip r:embed="rId5"/>
            <a:stretch>
              <a:fillRect l="0" t="0" r="0" b="0"/>
            </a:stretch>
          </a:blipFill>
        </p:spPr>
      </p:sp>
      <p:grpSp>
        <p:nvGrpSpPr>
          <p:cNvPr name="Group 9" id="9"/>
          <p:cNvGrpSpPr>
            <a:grpSpLocks noChangeAspect="true"/>
          </p:cNvGrpSpPr>
          <p:nvPr/>
        </p:nvGrpSpPr>
        <p:grpSpPr>
          <a:xfrm rot="0">
            <a:off x="1247775" y="2358942"/>
            <a:ext cx="95250" cy="95250"/>
            <a:chOff x="0" y="0"/>
            <a:chExt cx="95250" cy="95250"/>
          </a:xfrm>
        </p:grpSpPr>
        <p:sp>
          <p:nvSpPr>
            <p:cNvPr name="Freeform 10" id="10"/>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000000"/>
            </a:solidFill>
          </p:spPr>
        </p:sp>
      </p:grpSp>
      <p:grpSp>
        <p:nvGrpSpPr>
          <p:cNvPr name="Group 11" id="11"/>
          <p:cNvGrpSpPr>
            <a:grpSpLocks noChangeAspect="true"/>
          </p:cNvGrpSpPr>
          <p:nvPr/>
        </p:nvGrpSpPr>
        <p:grpSpPr>
          <a:xfrm rot="0">
            <a:off x="6775371" y="3492389"/>
            <a:ext cx="1984362" cy="714375"/>
            <a:chOff x="0" y="0"/>
            <a:chExt cx="1984362" cy="714375"/>
          </a:xfrm>
        </p:grpSpPr>
        <p:sp>
          <p:nvSpPr>
            <p:cNvPr name="Freeform 12" id="12"/>
            <p:cNvSpPr/>
            <p:nvPr/>
          </p:nvSpPr>
          <p:spPr>
            <a:xfrm flipH="false" flipV="false" rot="0">
              <a:off x="-5334" y="0"/>
              <a:ext cx="1997583" cy="714375"/>
            </a:xfrm>
            <a:custGeom>
              <a:avLst/>
              <a:gdLst/>
              <a:ahLst/>
              <a:cxnLst/>
              <a:rect r="r" b="b" t="t" l="l"/>
              <a:pathLst>
                <a:path h="714375" w="1997583">
                  <a:moveTo>
                    <a:pt x="301117" y="0"/>
                  </a:moveTo>
                  <a:cubicBezTo>
                    <a:pt x="289687" y="18288"/>
                    <a:pt x="281178" y="31242"/>
                    <a:pt x="273431" y="44704"/>
                  </a:cubicBezTo>
                  <a:cubicBezTo>
                    <a:pt x="189992" y="188976"/>
                    <a:pt x="108839" y="334772"/>
                    <a:pt x="21209" y="476631"/>
                  </a:cubicBezTo>
                  <a:cubicBezTo>
                    <a:pt x="0" y="511048"/>
                    <a:pt x="1905" y="537591"/>
                    <a:pt x="15875" y="566801"/>
                  </a:cubicBezTo>
                  <a:cubicBezTo>
                    <a:pt x="43942" y="625602"/>
                    <a:pt x="93472" y="667639"/>
                    <a:pt x="144907" y="703834"/>
                  </a:cubicBezTo>
                  <a:cubicBezTo>
                    <a:pt x="154178" y="710311"/>
                    <a:pt x="167513" y="712343"/>
                    <a:pt x="181737" y="712343"/>
                  </a:cubicBezTo>
                  <a:cubicBezTo>
                    <a:pt x="195326" y="712343"/>
                    <a:pt x="209677" y="710438"/>
                    <a:pt x="221996" y="708660"/>
                  </a:cubicBezTo>
                  <a:cubicBezTo>
                    <a:pt x="349504" y="689991"/>
                    <a:pt x="477266" y="679450"/>
                    <a:pt x="605409" y="679450"/>
                  </a:cubicBezTo>
                  <a:cubicBezTo>
                    <a:pt x="664464" y="679450"/>
                    <a:pt x="723646" y="681736"/>
                    <a:pt x="782955" y="686435"/>
                  </a:cubicBezTo>
                  <a:cubicBezTo>
                    <a:pt x="840105" y="691007"/>
                    <a:pt x="896493" y="704088"/>
                    <a:pt x="957961" y="714375"/>
                  </a:cubicBezTo>
                  <a:lnTo>
                    <a:pt x="962533" y="714375"/>
                  </a:lnTo>
                  <a:cubicBezTo>
                    <a:pt x="968883" y="695960"/>
                    <a:pt x="957580" y="675513"/>
                    <a:pt x="946658" y="658241"/>
                  </a:cubicBezTo>
                  <a:cubicBezTo>
                    <a:pt x="894715" y="575945"/>
                    <a:pt x="831469" y="507365"/>
                    <a:pt x="727837" y="492760"/>
                  </a:cubicBezTo>
                  <a:cubicBezTo>
                    <a:pt x="678815" y="486029"/>
                    <a:pt x="630047" y="478663"/>
                    <a:pt x="581025" y="472440"/>
                  </a:cubicBezTo>
                  <a:cubicBezTo>
                    <a:pt x="559181" y="469646"/>
                    <a:pt x="537083" y="469011"/>
                    <a:pt x="510032" y="466852"/>
                  </a:cubicBezTo>
                  <a:cubicBezTo>
                    <a:pt x="598551" y="370586"/>
                    <a:pt x="953389" y="278003"/>
                    <a:pt x="1188212" y="278003"/>
                  </a:cubicBezTo>
                  <a:cubicBezTo>
                    <a:pt x="1218565" y="278003"/>
                    <a:pt x="1247013" y="279527"/>
                    <a:pt x="1272540" y="282829"/>
                  </a:cubicBezTo>
                  <a:cubicBezTo>
                    <a:pt x="1543685" y="317754"/>
                    <a:pt x="1773682" y="437769"/>
                    <a:pt x="1967103" y="627761"/>
                  </a:cubicBezTo>
                  <a:cubicBezTo>
                    <a:pt x="1997583" y="607060"/>
                    <a:pt x="1991106" y="582549"/>
                    <a:pt x="1982851" y="559181"/>
                  </a:cubicBezTo>
                  <a:cubicBezTo>
                    <a:pt x="1960372" y="494411"/>
                    <a:pt x="1927225" y="436118"/>
                    <a:pt x="1876679" y="388366"/>
                  </a:cubicBezTo>
                  <a:cubicBezTo>
                    <a:pt x="1715516" y="236474"/>
                    <a:pt x="1524635" y="137922"/>
                    <a:pt x="1311910" y="83312"/>
                  </a:cubicBezTo>
                  <a:cubicBezTo>
                    <a:pt x="1224661" y="60960"/>
                    <a:pt x="1138047" y="49403"/>
                    <a:pt x="1051941" y="49403"/>
                  </a:cubicBezTo>
                  <a:cubicBezTo>
                    <a:pt x="922655" y="49403"/>
                    <a:pt x="795147" y="75311"/>
                    <a:pt x="670052" y="129159"/>
                  </a:cubicBezTo>
                  <a:cubicBezTo>
                    <a:pt x="572135" y="171323"/>
                    <a:pt x="476377" y="218948"/>
                    <a:pt x="376174" y="265684"/>
                  </a:cubicBezTo>
                  <a:cubicBezTo>
                    <a:pt x="379857" y="254762"/>
                    <a:pt x="383159" y="240919"/>
                    <a:pt x="388874" y="227711"/>
                  </a:cubicBezTo>
                  <a:cubicBezTo>
                    <a:pt x="426974" y="138430"/>
                    <a:pt x="423672" y="117475"/>
                    <a:pt x="355600" y="46990"/>
                  </a:cubicBezTo>
                  <a:cubicBezTo>
                    <a:pt x="340360" y="31115"/>
                    <a:pt x="322326" y="18161"/>
                    <a:pt x="301117" y="0"/>
                  </a:cubicBezTo>
                  <a:close/>
                </a:path>
              </a:pathLst>
            </a:custGeom>
            <a:solidFill>
              <a:srgbClr val="FF0000"/>
            </a:solidFill>
          </p:spPr>
        </p:sp>
      </p:grpSp>
      <p:sp>
        <p:nvSpPr>
          <p:cNvPr name="TextBox 13" id="13"/>
          <p:cNvSpPr txBox="true"/>
          <p:nvPr/>
        </p:nvSpPr>
        <p:spPr>
          <a:xfrm rot="0">
            <a:off x="1504359" y="2262588"/>
            <a:ext cx="12630998" cy="721166"/>
          </a:xfrm>
          <a:prstGeom prst="rect">
            <a:avLst/>
          </a:prstGeom>
        </p:spPr>
        <p:txBody>
          <a:bodyPr anchor="t" rtlCol="false" tIns="0" lIns="0" bIns="0" rIns="0">
            <a:spAutoFit/>
          </a:bodyPr>
          <a:lstStyle/>
          <a:p>
            <a:pPr algn="l">
              <a:lnSpc>
                <a:spcPts val="2700"/>
              </a:lnSpc>
            </a:pPr>
            <a:r>
              <a:rPr lang="en-US" sz="2202" spc="118">
                <a:solidFill>
                  <a:srgbClr val="000000"/>
                </a:solidFill>
                <a:latin typeface="Poppins"/>
                <a:ea typeface="Poppins"/>
                <a:cs typeface="Poppins"/>
                <a:sym typeface="Poppins"/>
              </a:rPr>
              <a:t>The revenue realized per booking platform varies, with "others" being the highest contributor , followed by "makeyourtrip" .</a:t>
            </a:r>
          </a:p>
        </p:txBody>
      </p:sp>
      <p:sp>
        <p:nvSpPr>
          <p:cNvPr name="TextBox 14" id="14"/>
          <p:cNvSpPr txBox="true"/>
          <p:nvPr/>
        </p:nvSpPr>
        <p:spPr>
          <a:xfrm rot="0">
            <a:off x="1028700" y="1479833"/>
            <a:ext cx="12388148" cy="479936"/>
          </a:xfrm>
          <a:prstGeom prst="rect">
            <a:avLst/>
          </a:prstGeom>
        </p:spPr>
        <p:txBody>
          <a:bodyPr anchor="t" rtlCol="false" tIns="0" lIns="0" bIns="0" rIns="0">
            <a:spAutoFit/>
          </a:bodyPr>
          <a:lstStyle/>
          <a:p>
            <a:pPr algn="l">
              <a:lnSpc>
                <a:spcPts val="3644"/>
              </a:lnSpc>
            </a:pPr>
            <a:r>
              <a:rPr lang="en-US" b="true" sz="2603" spc="140">
                <a:solidFill>
                  <a:srgbClr val="000000"/>
                </a:solidFill>
                <a:latin typeface="Poppins Bold"/>
                <a:ea typeface="Poppins Bold"/>
                <a:cs typeface="Poppins Bold"/>
                <a:sym typeface="Poppins Bold"/>
              </a:rPr>
              <a:t>7.PRINT A PIE CHART OF REVENUE REALIZED PER BOOKING PLATFORM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486395" cy="1281694"/>
          </a:xfrm>
          <a:custGeom>
            <a:avLst/>
            <a:gdLst/>
            <a:ahLst/>
            <a:cxnLst/>
            <a:rect r="r" b="b" t="t" l="l"/>
            <a:pathLst>
              <a:path h="1281694" w="1486395">
                <a:moveTo>
                  <a:pt x="0" y="0"/>
                </a:moveTo>
                <a:lnTo>
                  <a:pt x="1486395" y="0"/>
                </a:lnTo>
                <a:lnTo>
                  <a:pt x="1486395" y="1281694"/>
                </a:lnTo>
                <a:lnTo>
                  <a:pt x="0" y="12816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1132068" y="9732093"/>
            <a:ext cx="42391965" cy="788603"/>
            <a:chOff x="0" y="0"/>
            <a:chExt cx="42391965" cy="788606"/>
          </a:xfrm>
        </p:grpSpPr>
        <p:sp>
          <p:nvSpPr>
            <p:cNvPr name="Freeform 4" id="4"/>
            <p:cNvSpPr/>
            <p:nvPr/>
          </p:nvSpPr>
          <p:spPr>
            <a:xfrm flipH="false" flipV="false" rot="0">
              <a:off x="11132058" y="0"/>
              <a:ext cx="18288001" cy="554863"/>
            </a:xfrm>
            <a:custGeom>
              <a:avLst/>
              <a:gdLst/>
              <a:ahLst/>
              <a:cxnLst/>
              <a:rect r="r" b="b" t="t" l="l"/>
              <a:pathLst>
                <a:path h="554863" w="18288001">
                  <a:moveTo>
                    <a:pt x="0" y="0"/>
                  </a:moveTo>
                  <a:lnTo>
                    <a:pt x="0" y="554863"/>
                  </a:lnTo>
                  <a:lnTo>
                    <a:pt x="18288000" y="554863"/>
                  </a:lnTo>
                  <a:lnTo>
                    <a:pt x="18288000" y="0"/>
                  </a:lnTo>
                  <a:close/>
                </a:path>
              </a:pathLst>
            </a:custGeom>
            <a:gradFill rotWithShape="true">
              <a:gsLst>
                <a:gs pos="0">
                  <a:srgbClr val="000000">
                    <a:alpha val="100000"/>
                  </a:srgbClr>
                </a:gs>
                <a:gs pos="100000">
                  <a:srgbClr val="3533CD">
                    <a:alpha val="100000"/>
                  </a:srgbClr>
                </a:gs>
              </a:gsLst>
              <a:lin ang="0"/>
            </a:gradFill>
          </p:spPr>
        </p:sp>
      </p:grpSp>
      <p:grpSp>
        <p:nvGrpSpPr>
          <p:cNvPr name="Group 5" id="5"/>
          <p:cNvGrpSpPr>
            <a:grpSpLocks noChangeAspect="true"/>
          </p:cNvGrpSpPr>
          <p:nvPr/>
        </p:nvGrpSpPr>
        <p:grpSpPr>
          <a:xfrm rot="0">
            <a:off x="2251481" y="2099824"/>
            <a:ext cx="2216791" cy="147790"/>
            <a:chOff x="0" y="0"/>
            <a:chExt cx="2216798" cy="147790"/>
          </a:xfrm>
        </p:grpSpPr>
        <p:sp>
          <p:nvSpPr>
            <p:cNvPr name="Freeform 6" id="6"/>
            <p:cNvSpPr/>
            <p:nvPr/>
          </p:nvSpPr>
          <p:spPr>
            <a:xfrm flipH="false" flipV="false" rot="0">
              <a:off x="0" y="0"/>
              <a:ext cx="2216785" cy="147828"/>
            </a:xfrm>
            <a:custGeom>
              <a:avLst/>
              <a:gdLst/>
              <a:ahLst/>
              <a:cxnLst/>
              <a:rect r="r" b="b" t="t" l="l"/>
              <a:pathLst>
                <a:path h="147828" w="2216785">
                  <a:moveTo>
                    <a:pt x="2142871" y="0"/>
                  </a:moveTo>
                  <a:lnTo>
                    <a:pt x="73914" y="0"/>
                  </a:lnTo>
                  <a:cubicBezTo>
                    <a:pt x="33147" y="0"/>
                    <a:pt x="0" y="33147"/>
                    <a:pt x="0" y="73914"/>
                  </a:cubicBezTo>
                  <a:cubicBezTo>
                    <a:pt x="0" y="114681"/>
                    <a:pt x="33147" y="147828"/>
                    <a:pt x="73914" y="147828"/>
                  </a:cubicBezTo>
                  <a:lnTo>
                    <a:pt x="2142871" y="147828"/>
                  </a:lnTo>
                  <a:cubicBezTo>
                    <a:pt x="2183638" y="147828"/>
                    <a:pt x="2216785" y="114681"/>
                    <a:pt x="2216785" y="73914"/>
                  </a:cubicBezTo>
                  <a:cubicBezTo>
                    <a:pt x="2216785" y="33147"/>
                    <a:pt x="2183765" y="0"/>
                    <a:pt x="2142871" y="0"/>
                  </a:cubicBezTo>
                  <a:close/>
                </a:path>
              </a:pathLst>
            </a:custGeom>
            <a:solidFill>
              <a:srgbClr val="FF0000"/>
            </a:solidFill>
          </p:spPr>
        </p:sp>
      </p:grpSp>
      <p:grpSp>
        <p:nvGrpSpPr>
          <p:cNvPr name="Group 7" id="7"/>
          <p:cNvGrpSpPr>
            <a:grpSpLocks noChangeAspect="true"/>
          </p:cNvGrpSpPr>
          <p:nvPr/>
        </p:nvGrpSpPr>
        <p:grpSpPr>
          <a:xfrm rot="0">
            <a:off x="2553900" y="3385118"/>
            <a:ext cx="133350" cy="133350"/>
            <a:chOff x="0" y="0"/>
            <a:chExt cx="133350" cy="133350"/>
          </a:xfrm>
        </p:grpSpPr>
        <p:sp>
          <p:nvSpPr>
            <p:cNvPr name="Freeform 8" id="8"/>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0F0E0E"/>
            </a:solidFill>
          </p:spPr>
        </p:sp>
      </p:grpSp>
      <p:grpSp>
        <p:nvGrpSpPr>
          <p:cNvPr name="Group 9" id="9"/>
          <p:cNvGrpSpPr>
            <a:grpSpLocks noChangeAspect="true"/>
          </p:cNvGrpSpPr>
          <p:nvPr/>
        </p:nvGrpSpPr>
        <p:grpSpPr>
          <a:xfrm rot="0">
            <a:off x="2553900" y="6242618"/>
            <a:ext cx="133350" cy="133350"/>
            <a:chOff x="0" y="0"/>
            <a:chExt cx="133350" cy="133350"/>
          </a:xfrm>
        </p:grpSpPr>
        <p:sp>
          <p:nvSpPr>
            <p:cNvPr name="Freeform 10" id="10"/>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0F0E0E"/>
            </a:solidFill>
          </p:spPr>
        </p:sp>
      </p:grpSp>
      <p:sp>
        <p:nvSpPr>
          <p:cNvPr name="Freeform 11" id="11"/>
          <p:cNvSpPr/>
          <p:nvPr/>
        </p:nvSpPr>
        <p:spPr>
          <a:xfrm flipH="false" flipV="false" rot="0">
            <a:off x="14447663" y="373085"/>
            <a:ext cx="2647950" cy="2647950"/>
          </a:xfrm>
          <a:custGeom>
            <a:avLst/>
            <a:gdLst/>
            <a:ahLst/>
            <a:cxnLst/>
            <a:rect r="r" b="b" t="t" l="l"/>
            <a:pathLst>
              <a:path h="2647950" w="2647950">
                <a:moveTo>
                  <a:pt x="0" y="0"/>
                </a:moveTo>
                <a:lnTo>
                  <a:pt x="2647950" y="0"/>
                </a:lnTo>
                <a:lnTo>
                  <a:pt x="2647950" y="2647950"/>
                </a:lnTo>
                <a:lnTo>
                  <a:pt x="0" y="2647950"/>
                </a:lnTo>
                <a:lnTo>
                  <a:pt x="0" y="0"/>
                </a:lnTo>
                <a:close/>
              </a:path>
            </a:pathLst>
          </a:custGeom>
          <a:blipFill>
            <a:blip r:embed="rId4"/>
            <a:stretch>
              <a:fillRect l="0" t="0" r="0" b="0"/>
            </a:stretch>
          </a:blipFill>
        </p:spPr>
      </p:sp>
      <p:sp>
        <p:nvSpPr>
          <p:cNvPr name="TextBox 12" id="12"/>
          <p:cNvSpPr txBox="true"/>
          <p:nvPr/>
        </p:nvSpPr>
        <p:spPr>
          <a:xfrm rot="0">
            <a:off x="2878341" y="3174140"/>
            <a:ext cx="14547856" cy="2305526"/>
          </a:xfrm>
          <a:prstGeom prst="rect">
            <a:avLst/>
          </a:prstGeom>
        </p:spPr>
        <p:txBody>
          <a:bodyPr anchor="t" rtlCol="false" tIns="0" lIns="0" bIns="0" rIns="0">
            <a:spAutoFit/>
          </a:bodyPr>
          <a:lstStyle/>
          <a:p>
            <a:pPr algn="l">
              <a:lnSpc>
                <a:spcPts val="4501"/>
              </a:lnSpc>
            </a:pPr>
            <a:r>
              <a:rPr lang="en-US" b="true" sz="3003" spc="162">
                <a:solidFill>
                  <a:srgbClr val="0F0E0E"/>
                </a:solidFill>
                <a:latin typeface="Poppins Bold"/>
                <a:ea typeface="Poppins Bold"/>
                <a:cs typeface="Poppins Bold"/>
                <a:sym typeface="Poppins Bold"/>
              </a:rPr>
              <a:t>Implement Weekend-Specific Promotions:</a:t>
            </a:r>
            <a:r>
              <a:rPr lang="en-US" sz="3003" spc="162">
                <a:solidFill>
                  <a:srgbClr val="0F0E0E"/>
                </a:solidFill>
                <a:latin typeface="Poppins"/>
                <a:ea typeface="Poppins"/>
                <a:cs typeface="Poppins"/>
                <a:sym typeface="Poppins"/>
              </a:rPr>
              <a:t> Develop and implement weekend specific promotions and packages to attract more guests during weekends. This could include special deals, events, or amenities tailored to weekend travelers.</a:t>
            </a:r>
          </a:p>
        </p:txBody>
      </p:sp>
      <p:sp>
        <p:nvSpPr>
          <p:cNvPr name="TextBox 13" id="13"/>
          <p:cNvSpPr txBox="true"/>
          <p:nvPr/>
        </p:nvSpPr>
        <p:spPr>
          <a:xfrm rot="0">
            <a:off x="2878341" y="6031640"/>
            <a:ext cx="14303931" cy="2305526"/>
          </a:xfrm>
          <a:prstGeom prst="rect">
            <a:avLst/>
          </a:prstGeom>
        </p:spPr>
        <p:txBody>
          <a:bodyPr anchor="t" rtlCol="false" tIns="0" lIns="0" bIns="0" rIns="0">
            <a:spAutoFit/>
          </a:bodyPr>
          <a:lstStyle/>
          <a:p>
            <a:pPr algn="l">
              <a:lnSpc>
                <a:spcPts val="4501"/>
              </a:lnSpc>
            </a:pPr>
            <a:r>
              <a:rPr lang="en-US" b="true" sz="3003" spc="162">
                <a:solidFill>
                  <a:srgbClr val="0F0E0E"/>
                </a:solidFill>
                <a:latin typeface="Poppins Bold"/>
                <a:ea typeface="Poppins Bold"/>
                <a:cs typeface="Poppins Bold"/>
                <a:sym typeface="Poppins Bold"/>
              </a:rPr>
              <a:t>Invest in Expanding in Delhi:</a:t>
            </a:r>
            <a:r>
              <a:rPr lang="en-US" sz="3003" spc="162">
                <a:solidFill>
                  <a:srgbClr val="0F0E0E"/>
                </a:solidFill>
                <a:latin typeface="Poppins"/>
                <a:ea typeface="Poppins"/>
                <a:cs typeface="Poppins"/>
                <a:sym typeface="Poppins"/>
              </a:rPr>
              <a:t> Given the higher occupancy rate in Delhi, consider expanding the hotel chain's presence in the city by opening more properties or enhancing existing ones. This strategic expansion can help further boost revenue and market share.</a:t>
            </a:r>
          </a:p>
        </p:txBody>
      </p:sp>
      <p:sp>
        <p:nvSpPr>
          <p:cNvPr name="TextBox 14" id="14"/>
          <p:cNvSpPr txBox="true"/>
          <p:nvPr/>
        </p:nvSpPr>
        <p:spPr>
          <a:xfrm rot="0">
            <a:off x="2230050" y="818636"/>
            <a:ext cx="4516536" cy="1133475"/>
          </a:xfrm>
          <a:prstGeom prst="rect">
            <a:avLst/>
          </a:prstGeom>
        </p:spPr>
        <p:txBody>
          <a:bodyPr anchor="t" rtlCol="false" tIns="0" lIns="0" bIns="0" rIns="0">
            <a:spAutoFit/>
          </a:bodyPr>
          <a:lstStyle/>
          <a:p>
            <a:pPr algn="l">
              <a:lnSpc>
                <a:spcPts val="8400"/>
              </a:lnSpc>
            </a:pPr>
            <a:r>
              <a:rPr lang="en-US" b="true" sz="6000">
                <a:solidFill>
                  <a:srgbClr val="004AAD"/>
                </a:solidFill>
                <a:latin typeface="Poppins Bold"/>
                <a:ea typeface="Poppins Bold"/>
                <a:cs typeface="Poppins Bold"/>
                <a:sym typeface="Poppins Bold"/>
              </a:rPr>
              <a:t>Conclusion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473613"/>
            <a:ext cx="1834391" cy="813387"/>
          </a:xfrm>
          <a:custGeom>
            <a:avLst/>
            <a:gdLst/>
            <a:ahLst/>
            <a:cxnLst/>
            <a:rect r="r" b="b" t="t" l="l"/>
            <a:pathLst>
              <a:path h="813387" w="1834391">
                <a:moveTo>
                  <a:pt x="0" y="0"/>
                </a:moveTo>
                <a:lnTo>
                  <a:pt x="1834391" y="0"/>
                </a:lnTo>
                <a:lnTo>
                  <a:pt x="1834391" y="813387"/>
                </a:lnTo>
                <a:lnTo>
                  <a:pt x="0" y="8133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7636223" y="0"/>
            <a:ext cx="651777" cy="10287000"/>
            <a:chOff x="0" y="0"/>
            <a:chExt cx="651777" cy="10287000"/>
          </a:xfrm>
        </p:grpSpPr>
        <p:sp>
          <p:nvSpPr>
            <p:cNvPr name="Freeform 4" id="4"/>
            <p:cNvSpPr/>
            <p:nvPr/>
          </p:nvSpPr>
          <p:spPr>
            <a:xfrm flipH="false" flipV="false" rot="0">
              <a:off x="0" y="0"/>
              <a:ext cx="651764" cy="10287000"/>
            </a:xfrm>
            <a:custGeom>
              <a:avLst/>
              <a:gdLst/>
              <a:ahLst/>
              <a:cxnLst/>
              <a:rect r="r" b="b" t="t" l="l"/>
              <a:pathLst>
                <a:path h="10287000" w="651764">
                  <a:moveTo>
                    <a:pt x="0" y="0"/>
                  </a:moveTo>
                  <a:lnTo>
                    <a:pt x="0" y="10287000"/>
                  </a:lnTo>
                  <a:lnTo>
                    <a:pt x="651764" y="10287000"/>
                  </a:lnTo>
                  <a:lnTo>
                    <a:pt x="651764" y="0"/>
                  </a:lnTo>
                  <a:close/>
                </a:path>
              </a:pathLst>
            </a:custGeom>
            <a:gradFill rotWithShape="true">
              <a:gsLst>
                <a:gs pos="0">
                  <a:srgbClr val="000000">
                    <a:alpha val="100000"/>
                  </a:srgbClr>
                </a:gs>
                <a:gs pos="100000">
                  <a:srgbClr val="3533CD">
                    <a:alpha val="100000"/>
                  </a:srgbClr>
                </a:gs>
              </a:gsLst>
              <a:lin ang="0"/>
            </a:gradFill>
          </p:spPr>
        </p:sp>
      </p:grpSp>
      <p:sp>
        <p:nvSpPr>
          <p:cNvPr name="Freeform 5" id="5"/>
          <p:cNvSpPr/>
          <p:nvPr/>
        </p:nvSpPr>
        <p:spPr>
          <a:xfrm flipH="false" flipV="false" rot="0">
            <a:off x="2416435" y="4388338"/>
            <a:ext cx="7315200" cy="1995055"/>
          </a:xfrm>
          <a:custGeom>
            <a:avLst/>
            <a:gdLst/>
            <a:ahLst/>
            <a:cxnLst/>
            <a:rect r="r" b="b" t="t" l="l"/>
            <a:pathLst>
              <a:path h="1995055" w="7315200">
                <a:moveTo>
                  <a:pt x="0" y="0"/>
                </a:moveTo>
                <a:lnTo>
                  <a:pt x="7315200" y="0"/>
                </a:lnTo>
                <a:lnTo>
                  <a:pt x="7315200" y="1995055"/>
                </a:lnTo>
                <a:lnTo>
                  <a:pt x="0" y="1995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879520" y="7239798"/>
            <a:ext cx="7315200" cy="1408745"/>
          </a:xfrm>
          <a:custGeom>
            <a:avLst/>
            <a:gdLst/>
            <a:ahLst/>
            <a:cxnLst/>
            <a:rect r="r" b="b" t="t" l="l"/>
            <a:pathLst>
              <a:path h="1408745" w="7315200">
                <a:moveTo>
                  <a:pt x="0" y="0"/>
                </a:moveTo>
                <a:lnTo>
                  <a:pt x="7315200" y="0"/>
                </a:lnTo>
                <a:lnTo>
                  <a:pt x="7315200" y="1408745"/>
                </a:lnTo>
                <a:lnTo>
                  <a:pt x="0" y="14087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9627318"/>
            <a:ext cx="18288000" cy="659682"/>
            <a:chOff x="0" y="0"/>
            <a:chExt cx="18288000" cy="659676"/>
          </a:xfrm>
        </p:grpSpPr>
        <p:sp>
          <p:nvSpPr>
            <p:cNvPr name="Freeform 3" id="3"/>
            <p:cNvSpPr/>
            <p:nvPr/>
          </p:nvSpPr>
          <p:spPr>
            <a:xfrm flipH="false" flipV="false" rot="0">
              <a:off x="0" y="0"/>
              <a:ext cx="18288000" cy="659638"/>
            </a:xfrm>
            <a:custGeom>
              <a:avLst/>
              <a:gdLst/>
              <a:ahLst/>
              <a:cxnLst/>
              <a:rect r="r" b="b" t="t" l="l"/>
              <a:pathLst>
                <a:path h="659638" w="18288000">
                  <a:moveTo>
                    <a:pt x="0" y="0"/>
                  </a:moveTo>
                  <a:lnTo>
                    <a:pt x="0" y="659638"/>
                  </a:lnTo>
                  <a:lnTo>
                    <a:pt x="18288000" y="659638"/>
                  </a:lnTo>
                  <a:lnTo>
                    <a:pt x="18288000" y="0"/>
                  </a:lnTo>
                  <a:close/>
                </a:path>
              </a:pathLst>
            </a:custGeom>
            <a:gradFill rotWithShape="true">
              <a:gsLst>
                <a:gs pos="0">
                  <a:srgbClr val="000000">
                    <a:alpha val="100000"/>
                  </a:srgbClr>
                </a:gs>
                <a:gs pos="100000">
                  <a:srgbClr val="3533CD">
                    <a:alpha val="100000"/>
                  </a:srgbClr>
                </a:gs>
              </a:gsLst>
              <a:lin ang="0"/>
            </a:gradFill>
          </p:spPr>
        </p:sp>
      </p:grpSp>
      <p:sp>
        <p:nvSpPr>
          <p:cNvPr name="Freeform 4" id="4"/>
          <p:cNvSpPr/>
          <p:nvPr/>
        </p:nvSpPr>
        <p:spPr>
          <a:xfrm flipH="false" flipV="false" rot="0">
            <a:off x="0" y="0"/>
            <a:ext cx="2285524" cy="1190444"/>
          </a:xfrm>
          <a:custGeom>
            <a:avLst/>
            <a:gdLst/>
            <a:ahLst/>
            <a:cxnLst/>
            <a:rect r="r" b="b" t="t" l="l"/>
            <a:pathLst>
              <a:path h="1190444" w="2285524">
                <a:moveTo>
                  <a:pt x="0" y="0"/>
                </a:moveTo>
                <a:lnTo>
                  <a:pt x="2285524" y="0"/>
                </a:lnTo>
                <a:lnTo>
                  <a:pt x="2285524" y="1190444"/>
                </a:lnTo>
                <a:lnTo>
                  <a:pt x="0" y="1190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449630" y="2254472"/>
            <a:ext cx="5781675" cy="5781675"/>
          </a:xfrm>
          <a:custGeom>
            <a:avLst/>
            <a:gdLst/>
            <a:ahLst/>
            <a:cxnLst/>
            <a:rect r="r" b="b" t="t" l="l"/>
            <a:pathLst>
              <a:path h="5781675" w="5781675">
                <a:moveTo>
                  <a:pt x="0" y="0"/>
                </a:moveTo>
                <a:lnTo>
                  <a:pt x="5781675" y="0"/>
                </a:lnTo>
                <a:lnTo>
                  <a:pt x="5781675" y="5781675"/>
                </a:lnTo>
                <a:lnTo>
                  <a:pt x="0" y="5781675"/>
                </a:lnTo>
                <a:lnTo>
                  <a:pt x="0" y="0"/>
                </a:lnTo>
                <a:close/>
              </a:path>
            </a:pathLst>
          </a:custGeom>
          <a:blipFill>
            <a:blip r:embed="rId4"/>
            <a:stretch>
              <a:fillRect l="0" t="0" r="0" b="0"/>
            </a:stretch>
          </a:blipFill>
        </p:spPr>
      </p:sp>
      <p:grpSp>
        <p:nvGrpSpPr>
          <p:cNvPr name="Group 6" id="6"/>
          <p:cNvGrpSpPr>
            <a:grpSpLocks noChangeAspect="true"/>
          </p:cNvGrpSpPr>
          <p:nvPr/>
        </p:nvGrpSpPr>
        <p:grpSpPr>
          <a:xfrm rot="0">
            <a:off x="2083489" y="3412226"/>
            <a:ext cx="142875" cy="142875"/>
            <a:chOff x="0" y="0"/>
            <a:chExt cx="142875" cy="142875"/>
          </a:xfrm>
        </p:grpSpPr>
        <p:sp>
          <p:nvSpPr>
            <p:cNvPr name="Freeform 7" id="7"/>
            <p:cNvSpPr/>
            <p:nvPr/>
          </p:nvSpPr>
          <p:spPr>
            <a:xfrm flipH="false" flipV="false" rot="0">
              <a:off x="0" y="0"/>
              <a:ext cx="142875" cy="142875"/>
            </a:xfrm>
            <a:custGeom>
              <a:avLst/>
              <a:gdLst/>
              <a:ahLst/>
              <a:cxnLst/>
              <a:rect r="r" b="b" t="t" l="l"/>
              <a:pathLst>
                <a:path h="142875" w="142875">
                  <a:moveTo>
                    <a:pt x="142875" y="71374"/>
                  </a:moveTo>
                  <a:cubicBezTo>
                    <a:pt x="142875" y="76073"/>
                    <a:pt x="142367" y="80772"/>
                    <a:pt x="141478" y="85344"/>
                  </a:cubicBezTo>
                  <a:cubicBezTo>
                    <a:pt x="140589" y="89916"/>
                    <a:pt x="139192" y="94361"/>
                    <a:pt x="137414" y="98806"/>
                  </a:cubicBezTo>
                  <a:cubicBezTo>
                    <a:pt x="135636" y="103251"/>
                    <a:pt x="133477" y="107315"/>
                    <a:pt x="130810" y="111125"/>
                  </a:cubicBezTo>
                  <a:cubicBezTo>
                    <a:pt x="128143" y="114935"/>
                    <a:pt x="125222" y="118618"/>
                    <a:pt x="121920" y="121920"/>
                  </a:cubicBezTo>
                  <a:cubicBezTo>
                    <a:pt x="118618" y="125222"/>
                    <a:pt x="114935" y="128143"/>
                    <a:pt x="111125" y="130810"/>
                  </a:cubicBezTo>
                  <a:cubicBezTo>
                    <a:pt x="107315" y="133477"/>
                    <a:pt x="103124" y="135636"/>
                    <a:pt x="98806" y="137414"/>
                  </a:cubicBezTo>
                  <a:cubicBezTo>
                    <a:pt x="94488" y="139192"/>
                    <a:pt x="90043" y="140589"/>
                    <a:pt x="85344" y="141478"/>
                  </a:cubicBezTo>
                  <a:cubicBezTo>
                    <a:pt x="80645" y="142367"/>
                    <a:pt x="76073" y="142875"/>
                    <a:pt x="71374" y="142875"/>
                  </a:cubicBezTo>
                  <a:cubicBezTo>
                    <a:pt x="66675" y="142875"/>
                    <a:pt x="61976" y="142367"/>
                    <a:pt x="57404" y="141478"/>
                  </a:cubicBezTo>
                  <a:cubicBezTo>
                    <a:pt x="52832" y="140589"/>
                    <a:pt x="48387" y="139192"/>
                    <a:pt x="43942" y="137414"/>
                  </a:cubicBezTo>
                  <a:cubicBezTo>
                    <a:pt x="39497" y="135636"/>
                    <a:pt x="35433" y="133477"/>
                    <a:pt x="31623" y="130810"/>
                  </a:cubicBezTo>
                  <a:cubicBezTo>
                    <a:pt x="27813" y="128143"/>
                    <a:pt x="24130" y="125222"/>
                    <a:pt x="20828" y="121920"/>
                  </a:cubicBezTo>
                  <a:cubicBezTo>
                    <a:pt x="17526" y="118618"/>
                    <a:pt x="14605" y="114935"/>
                    <a:pt x="11938" y="111125"/>
                  </a:cubicBezTo>
                  <a:cubicBezTo>
                    <a:pt x="9271" y="107315"/>
                    <a:pt x="7112" y="103124"/>
                    <a:pt x="5334" y="98806"/>
                  </a:cubicBezTo>
                  <a:cubicBezTo>
                    <a:pt x="3556" y="94488"/>
                    <a:pt x="2286" y="89916"/>
                    <a:pt x="1397" y="85344"/>
                  </a:cubicBezTo>
                  <a:cubicBezTo>
                    <a:pt x="508" y="80772"/>
                    <a:pt x="0" y="76073"/>
                    <a:pt x="0" y="71374"/>
                  </a:cubicBezTo>
                  <a:cubicBezTo>
                    <a:pt x="0" y="66675"/>
                    <a:pt x="508" y="61976"/>
                    <a:pt x="1397" y="57404"/>
                  </a:cubicBezTo>
                  <a:cubicBezTo>
                    <a:pt x="2286" y="52832"/>
                    <a:pt x="3683" y="48387"/>
                    <a:pt x="5461" y="43942"/>
                  </a:cubicBezTo>
                  <a:cubicBezTo>
                    <a:pt x="7239" y="39497"/>
                    <a:pt x="9398" y="35433"/>
                    <a:pt x="12065" y="31623"/>
                  </a:cubicBezTo>
                  <a:cubicBezTo>
                    <a:pt x="14732" y="27813"/>
                    <a:pt x="17653" y="24130"/>
                    <a:pt x="20955" y="20828"/>
                  </a:cubicBezTo>
                  <a:cubicBezTo>
                    <a:pt x="24257" y="17526"/>
                    <a:pt x="27940" y="14605"/>
                    <a:pt x="31750" y="11938"/>
                  </a:cubicBezTo>
                  <a:cubicBezTo>
                    <a:pt x="35560" y="9271"/>
                    <a:pt x="39751" y="7112"/>
                    <a:pt x="44069" y="5334"/>
                  </a:cubicBezTo>
                  <a:cubicBezTo>
                    <a:pt x="48387" y="3556"/>
                    <a:pt x="52959" y="2286"/>
                    <a:pt x="57531" y="1397"/>
                  </a:cubicBezTo>
                  <a:cubicBezTo>
                    <a:pt x="62103" y="508"/>
                    <a:pt x="66802" y="0"/>
                    <a:pt x="71374" y="0"/>
                  </a:cubicBezTo>
                  <a:cubicBezTo>
                    <a:pt x="75946" y="0"/>
                    <a:pt x="80772" y="508"/>
                    <a:pt x="85344" y="1397"/>
                  </a:cubicBezTo>
                  <a:cubicBezTo>
                    <a:pt x="89916" y="2286"/>
                    <a:pt x="94361" y="3683"/>
                    <a:pt x="98806" y="5461"/>
                  </a:cubicBezTo>
                  <a:cubicBezTo>
                    <a:pt x="103251" y="7239"/>
                    <a:pt x="107315" y="9398"/>
                    <a:pt x="111125" y="12065"/>
                  </a:cubicBezTo>
                  <a:cubicBezTo>
                    <a:pt x="114935" y="14732"/>
                    <a:pt x="118618" y="17653"/>
                    <a:pt x="121920" y="20955"/>
                  </a:cubicBezTo>
                  <a:cubicBezTo>
                    <a:pt x="125222" y="24257"/>
                    <a:pt x="128143" y="27940"/>
                    <a:pt x="130810" y="31750"/>
                  </a:cubicBezTo>
                  <a:cubicBezTo>
                    <a:pt x="133477" y="35560"/>
                    <a:pt x="135636" y="39751"/>
                    <a:pt x="137414" y="44069"/>
                  </a:cubicBezTo>
                  <a:cubicBezTo>
                    <a:pt x="139192" y="48387"/>
                    <a:pt x="140589" y="52832"/>
                    <a:pt x="141478" y="57531"/>
                  </a:cubicBezTo>
                  <a:cubicBezTo>
                    <a:pt x="142367" y="62230"/>
                    <a:pt x="142875" y="66802"/>
                    <a:pt x="142875" y="71501"/>
                  </a:cubicBezTo>
                  <a:close/>
                </a:path>
              </a:pathLst>
            </a:custGeom>
            <a:solidFill>
              <a:srgbClr val="0F0E0E"/>
            </a:solidFill>
          </p:spPr>
        </p:sp>
      </p:grpSp>
      <p:grpSp>
        <p:nvGrpSpPr>
          <p:cNvPr name="Group 8" id="8"/>
          <p:cNvGrpSpPr>
            <a:grpSpLocks noChangeAspect="true"/>
          </p:cNvGrpSpPr>
          <p:nvPr/>
        </p:nvGrpSpPr>
        <p:grpSpPr>
          <a:xfrm rot="0">
            <a:off x="2083489" y="4221851"/>
            <a:ext cx="142875" cy="142875"/>
            <a:chOff x="0" y="0"/>
            <a:chExt cx="142875" cy="142875"/>
          </a:xfrm>
        </p:grpSpPr>
        <p:sp>
          <p:nvSpPr>
            <p:cNvPr name="Freeform 9" id="9"/>
            <p:cNvSpPr/>
            <p:nvPr/>
          </p:nvSpPr>
          <p:spPr>
            <a:xfrm flipH="false" flipV="false" rot="0">
              <a:off x="0" y="0"/>
              <a:ext cx="142875" cy="142875"/>
            </a:xfrm>
            <a:custGeom>
              <a:avLst/>
              <a:gdLst/>
              <a:ahLst/>
              <a:cxnLst/>
              <a:rect r="r" b="b" t="t" l="l"/>
              <a:pathLst>
                <a:path h="142875" w="142875">
                  <a:moveTo>
                    <a:pt x="142875" y="71374"/>
                  </a:moveTo>
                  <a:cubicBezTo>
                    <a:pt x="142875" y="76073"/>
                    <a:pt x="142367" y="80772"/>
                    <a:pt x="141478" y="85344"/>
                  </a:cubicBezTo>
                  <a:cubicBezTo>
                    <a:pt x="140589" y="89916"/>
                    <a:pt x="139192" y="94361"/>
                    <a:pt x="137414" y="98806"/>
                  </a:cubicBezTo>
                  <a:cubicBezTo>
                    <a:pt x="135636" y="103251"/>
                    <a:pt x="133477" y="107315"/>
                    <a:pt x="130810" y="111125"/>
                  </a:cubicBezTo>
                  <a:cubicBezTo>
                    <a:pt x="128143" y="114935"/>
                    <a:pt x="125222" y="118618"/>
                    <a:pt x="121920" y="121920"/>
                  </a:cubicBezTo>
                  <a:cubicBezTo>
                    <a:pt x="118618" y="125222"/>
                    <a:pt x="114935" y="128143"/>
                    <a:pt x="111125" y="130810"/>
                  </a:cubicBezTo>
                  <a:cubicBezTo>
                    <a:pt x="107315" y="133477"/>
                    <a:pt x="103124" y="135636"/>
                    <a:pt x="98806" y="137414"/>
                  </a:cubicBezTo>
                  <a:cubicBezTo>
                    <a:pt x="94488" y="139192"/>
                    <a:pt x="90043" y="140589"/>
                    <a:pt x="85344" y="141478"/>
                  </a:cubicBezTo>
                  <a:cubicBezTo>
                    <a:pt x="80645" y="142367"/>
                    <a:pt x="76073" y="142875"/>
                    <a:pt x="71374" y="142875"/>
                  </a:cubicBezTo>
                  <a:cubicBezTo>
                    <a:pt x="66675" y="142875"/>
                    <a:pt x="61976" y="142367"/>
                    <a:pt x="57404" y="141478"/>
                  </a:cubicBezTo>
                  <a:cubicBezTo>
                    <a:pt x="52832" y="140589"/>
                    <a:pt x="48387" y="139192"/>
                    <a:pt x="43942" y="137414"/>
                  </a:cubicBezTo>
                  <a:cubicBezTo>
                    <a:pt x="39497" y="135636"/>
                    <a:pt x="35433" y="133477"/>
                    <a:pt x="31623" y="130810"/>
                  </a:cubicBezTo>
                  <a:cubicBezTo>
                    <a:pt x="27813" y="128143"/>
                    <a:pt x="24130" y="125222"/>
                    <a:pt x="20828" y="121920"/>
                  </a:cubicBezTo>
                  <a:cubicBezTo>
                    <a:pt x="17526" y="118618"/>
                    <a:pt x="14605" y="114935"/>
                    <a:pt x="11938" y="111125"/>
                  </a:cubicBezTo>
                  <a:cubicBezTo>
                    <a:pt x="9271" y="107315"/>
                    <a:pt x="7112" y="103124"/>
                    <a:pt x="5334" y="98806"/>
                  </a:cubicBezTo>
                  <a:cubicBezTo>
                    <a:pt x="3556" y="94488"/>
                    <a:pt x="2286" y="89916"/>
                    <a:pt x="1397" y="85344"/>
                  </a:cubicBezTo>
                  <a:cubicBezTo>
                    <a:pt x="508" y="80772"/>
                    <a:pt x="0" y="76073"/>
                    <a:pt x="0" y="71374"/>
                  </a:cubicBezTo>
                  <a:cubicBezTo>
                    <a:pt x="0" y="66675"/>
                    <a:pt x="508" y="61976"/>
                    <a:pt x="1397" y="57404"/>
                  </a:cubicBezTo>
                  <a:cubicBezTo>
                    <a:pt x="2286" y="52832"/>
                    <a:pt x="3683" y="48387"/>
                    <a:pt x="5461" y="43942"/>
                  </a:cubicBezTo>
                  <a:cubicBezTo>
                    <a:pt x="7239" y="39497"/>
                    <a:pt x="9398" y="35433"/>
                    <a:pt x="12065" y="31623"/>
                  </a:cubicBezTo>
                  <a:cubicBezTo>
                    <a:pt x="14732" y="27813"/>
                    <a:pt x="17653" y="24130"/>
                    <a:pt x="20955" y="20828"/>
                  </a:cubicBezTo>
                  <a:cubicBezTo>
                    <a:pt x="24257" y="17526"/>
                    <a:pt x="27940" y="14605"/>
                    <a:pt x="31750" y="11938"/>
                  </a:cubicBezTo>
                  <a:cubicBezTo>
                    <a:pt x="35560" y="9271"/>
                    <a:pt x="39751" y="7112"/>
                    <a:pt x="44069" y="5334"/>
                  </a:cubicBezTo>
                  <a:cubicBezTo>
                    <a:pt x="48387" y="3556"/>
                    <a:pt x="52959" y="2286"/>
                    <a:pt x="57531" y="1397"/>
                  </a:cubicBezTo>
                  <a:cubicBezTo>
                    <a:pt x="62103" y="508"/>
                    <a:pt x="66802" y="0"/>
                    <a:pt x="71374" y="0"/>
                  </a:cubicBezTo>
                  <a:cubicBezTo>
                    <a:pt x="75946" y="0"/>
                    <a:pt x="80772" y="508"/>
                    <a:pt x="85344" y="1397"/>
                  </a:cubicBezTo>
                  <a:cubicBezTo>
                    <a:pt x="89916" y="2286"/>
                    <a:pt x="94361" y="3683"/>
                    <a:pt x="98806" y="5461"/>
                  </a:cubicBezTo>
                  <a:cubicBezTo>
                    <a:pt x="103251" y="7239"/>
                    <a:pt x="107315" y="9398"/>
                    <a:pt x="111125" y="12065"/>
                  </a:cubicBezTo>
                  <a:cubicBezTo>
                    <a:pt x="114935" y="14732"/>
                    <a:pt x="118618" y="17653"/>
                    <a:pt x="121920" y="20955"/>
                  </a:cubicBezTo>
                  <a:cubicBezTo>
                    <a:pt x="125222" y="24257"/>
                    <a:pt x="128143" y="27940"/>
                    <a:pt x="130810" y="31750"/>
                  </a:cubicBezTo>
                  <a:cubicBezTo>
                    <a:pt x="133477" y="35560"/>
                    <a:pt x="135636" y="39751"/>
                    <a:pt x="137414" y="44069"/>
                  </a:cubicBezTo>
                  <a:cubicBezTo>
                    <a:pt x="139192" y="48387"/>
                    <a:pt x="140589" y="52832"/>
                    <a:pt x="141478" y="57531"/>
                  </a:cubicBezTo>
                  <a:cubicBezTo>
                    <a:pt x="142367" y="62230"/>
                    <a:pt x="142875" y="66802"/>
                    <a:pt x="142875" y="71501"/>
                  </a:cubicBezTo>
                  <a:close/>
                </a:path>
              </a:pathLst>
            </a:custGeom>
            <a:solidFill>
              <a:srgbClr val="0F0E0E"/>
            </a:solidFill>
          </p:spPr>
        </p:sp>
      </p:grpSp>
      <p:grpSp>
        <p:nvGrpSpPr>
          <p:cNvPr name="Group 10" id="10"/>
          <p:cNvGrpSpPr>
            <a:grpSpLocks noChangeAspect="true"/>
          </p:cNvGrpSpPr>
          <p:nvPr/>
        </p:nvGrpSpPr>
        <p:grpSpPr>
          <a:xfrm rot="0">
            <a:off x="2083489" y="5031476"/>
            <a:ext cx="142875" cy="142875"/>
            <a:chOff x="0" y="0"/>
            <a:chExt cx="142875" cy="142875"/>
          </a:xfrm>
        </p:grpSpPr>
        <p:sp>
          <p:nvSpPr>
            <p:cNvPr name="Freeform 11" id="11"/>
            <p:cNvSpPr/>
            <p:nvPr/>
          </p:nvSpPr>
          <p:spPr>
            <a:xfrm flipH="false" flipV="false" rot="0">
              <a:off x="0" y="0"/>
              <a:ext cx="142875" cy="142875"/>
            </a:xfrm>
            <a:custGeom>
              <a:avLst/>
              <a:gdLst/>
              <a:ahLst/>
              <a:cxnLst/>
              <a:rect r="r" b="b" t="t" l="l"/>
              <a:pathLst>
                <a:path h="142875" w="142875">
                  <a:moveTo>
                    <a:pt x="142875" y="71374"/>
                  </a:moveTo>
                  <a:cubicBezTo>
                    <a:pt x="142875" y="76073"/>
                    <a:pt x="142367" y="80772"/>
                    <a:pt x="141478" y="85344"/>
                  </a:cubicBezTo>
                  <a:cubicBezTo>
                    <a:pt x="140589" y="89916"/>
                    <a:pt x="139192" y="94361"/>
                    <a:pt x="137414" y="98806"/>
                  </a:cubicBezTo>
                  <a:cubicBezTo>
                    <a:pt x="135636" y="103251"/>
                    <a:pt x="133477" y="107315"/>
                    <a:pt x="130810" y="111125"/>
                  </a:cubicBezTo>
                  <a:cubicBezTo>
                    <a:pt x="128143" y="114935"/>
                    <a:pt x="125222" y="118618"/>
                    <a:pt x="121920" y="121920"/>
                  </a:cubicBezTo>
                  <a:cubicBezTo>
                    <a:pt x="118618" y="125222"/>
                    <a:pt x="114935" y="128143"/>
                    <a:pt x="111125" y="130810"/>
                  </a:cubicBezTo>
                  <a:cubicBezTo>
                    <a:pt x="107315" y="133477"/>
                    <a:pt x="103124" y="135636"/>
                    <a:pt x="98806" y="137414"/>
                  </a:cubicBezTo>
                  <a:cubicBezTo>
                    <a:pt x="94488" y="139192"/>
                    <a:pt x="90043" y="140589"/>
                    <a:pt x="85344" y="141478"/>
                  </a:cubicBezTo>
                  <a:cubicBezTo>
                    <a:pt x="80645" y="142367"/>
                    <a:pt x="76073" y="142875"/>
                    <a:pt x="71374" y="142875"/>
                  </a:cubicBezTo>
                  <a:cubicBezTo>
                    <a:pt x="66675" y="142875"/>
                    <a:pt x="61976" y="142367"/>
                    <a:pt x="57404" y="141478"/>
                  </a:cubicBezTo>
                  <a:cubicBezTo>
                    <a:pt x="52832" y="140589"/>
                    <a:pt x="48387" y="139192"/>
                    <a:pt x="43942" y="137414"/>
                  </a:cubicBezTo>
                  <a:cubicBezTo>
                    <a:pt x="39497" y="135636"/>
                    <a:pt x="35433" y="133477"/>
                    <a:pt x="31623" y="130810"/>
                  </a:cubicBezTo>
                  <a:cubicBezTo>
                    <a:pt x="27813" y="128143"/>
                    <a:pt x="24130" y="125222"/>
                    <a:pt x="20828" y="121920"/>
                  </a:cubicBezTo>
                  <a:cubicBezTo>
                    <a:pt x="17526" y="118618"/>
                    <a:pt x="14605" y="114935"/>
                    <a:pt x="11938" y="111125"/>
                  </a:cubicBezTo>
                  <a:cubicBezTo>
                    <a:pt x="9271" y="107315"/>
                    <a:pt x="7112" y="103124"/>
                    <a:pt x="5334" y="98806"/>
                  </a:cubicBezTo>
                  <a:cubicBezTo>
                    <a:pt x="3556" y="94488"/>
                    <a:pt x="2286" y="89916"/>
                    <a:pt x="1397" y="85344"/>
                  </a:cubicBezTo>
                  <a:cubicBezTo>
                    <a:pt x="508" y="80772"/>
                    <a:pt x="0" y="76073"/>
                    <a:pt x="0" y="71374"/>
                  </a:cubicBezTo>
                  <a:cubicBezTo>
                    <a:pt x="0" y="66675"/>
                    <a:pt x="508" y="61976"/>
                    <a:pt x="1397" y="57404"/>
                  </a:cubicBezTo>
                  <a:cubicBezTo>
                    <a:pt x="2286" y="52832"/>
                    <a:pt x="3683" y="48387"/>
                    <a:pt x="5461" y="43942"/>
                  </a:cubicBezTo>
                  <a:cubicBezTo>
                    <a:pt x="7239" y="39497"/>
                    <a:pt x="9398" y="35433"/>
                    <a:pt x="12065" y="31623"/>
                  </a:cubicBezTo>
                  <a:cubicBezTo>
                    <a:pt x="14732" y="27813"/>
                    <a:pt x="17653" y="24130"/>
                    <a:pt x="20955" y="20828"/>
                  </a:cubicBezTo>
                  <a:cubicBezTo>
                    <a:pt x="24257" y="17526"/>
                    <a:pt x="27940" y="14605"/>
                    <a:pt x="31750" y="11938"/>
                  </a:cubicBezTo>
                  <a:cubicBezTo>
                    <a:pt x="35560" y="9271"/>
                    <a:pt x="39751" y="7112"/>
                    <a:pt x="44069" y="5334"/>
                  </a:cubicBezTo>
                  <a:cubicBezTo>
                    <a:pt x="48387" y="3556"/>
                    <a:pt x="52959" y="2286"/>
                    <a:pt x="57531" y="1397"/>
                  </a:cubicBezTo>
                  <a:cubicBezTo>
                    <a:pt x="62103" y="508"/>
                    <a:pt x="66802" y="0"/>
                    <a:pt x="71374" y="0"/>
                  </a:cubicBezTo>
                  <a:cubicBezTo>
                    <a:pt x="75946" y="0"/>
                    <a:pt x="80772" y="508"/>
                    <a:pt x="85344" y="1397"/>
                  </a:cubicBezTo>
                  <a:cubicBezTo>
                    <a:pt x="89916" y="2286"/>
                    <a:pt x="94361" y="3683"/>
                    <a:pt x="98806" y="5461"/>
                  </a:cubicBezTo>
                  <a:cubicBezTo>
                    <a:pt x="103251" y="7239"/>
                    <a:pt x="107315" y="9398"/>
                    <a:pt x="111125" y="12065"/>
                  </a:cubicBezTo>
                  <a:cubicBezTo>
                    <a:pt x="114935" y="14732"/>
                    <a:pt x="118618" y="17653"/>
                    <a:pt x="121920" y="20955"/>
                  </a:cubicBezTo>
                  <a:cubicBezTo>
                    <a:pt x="125222" y="24257"/>
                    <a:pt x="128143" y="27940"/>
                    <a:pt x="130810" y="31750"/>
                  </a:cubicBezTo>
                  <a:cubicBezTo>
                    <a:pt x="133477" y="35560"/>
                    <a:pt x="135636" y="39751"/>
                    <a:pt x="137414" y="44069"/>
                  </a:cubicBezTo>
                  <a:cubicBezTo>
                    <a:pt x="139192" y="48387"/>
                    <a:pt x="140589" y="52832"/>
                    <a:pt x="141478" y="57531"/>
                  </a:cubicBezTo>
                  <a:cubicBezTo>
                    <a:pt x="142367" y="62230"/>
                    <a:pt x="142875" y="66802"/>
                    <a:pt x="142875" y="71501"/>
                  </a:cubicBezTo>
                  <a:close/>
                </a:path>
              </a:pathLst>
            </a:custGeom>
            <a:solidFill>
              <a:srgbClr val="0F0E0E"/>
            </a:solidFill>
          </p:spPr>
        </p:sp>
      </p:grpSp>
      <p:grpSp>
        <p:nvGrpSpPr>
          <p:cNvPr name="Group 12" id="12"/>
          <p:cNvGrpSpPr>
            <a:grpSpLocks noChangeAspect="true"/>
          </p:cNvGrpSpPr>
          <p:nvPr/>
        </p:nvGrpSpPr>
        <p:grpSpPr>
          <a:xfrm rot="0">
            <a:off x="2083489" y="5841101"/>
            <a:ext cx="142875" cy="142875"/>
            <a:chOff x="0" y="0"/>
            <a:chExt cx="142875" cy="142875"/>
          </a:xfrm>
        </p:grpSpPr>
        <p:sp>
          <p:nvSpPr>
            <p:cNvPr name="Freeform 13" id="13"/>
            <p:cNvSpPr/>
            <p:nvPr/>
          </p:nvSpPr>
          <p:spPr>
            <a:xfrm flipH="false" flipV="false" rot="0">
              <a:off x="0" y="0"/>
              <a:ext cx="142875" cy="142875"/>
            </a:xfrm>
            <a:custGeom>
              <a:avLst/>
              <a:gdLst/>
              <a:ahLst/>
              <a:cxnLst/>
              <a:rect r="r" b="b" t="t" l="l"/>
              <a:pathLst>
                <a:path h="142875" w="142875">
                  <a:moveTo>
                    <a:pt x="142875" y="71374"/>
                  </a:moveTo>
                  <a:cubicBezTo>
                    <a:pt x="142875" y="76073"/>
                    <a:pt x="142367" y="80772"/>
                    <a:pt x="141478" y="85344"/>
                  </a:cubicBezTo>
                  <a:cubicBezTo>
                    <a:pt x="140589" y="89916"/>
                    <a:pt x="139192" y="94361"/>
                    <a:pt x="137414" y="98806"/>
                  </a:cubicBezTo>
                  <a:cubicBezTo>
                    <a:pt x="135636" y="103251"/>
                    <a:pt x="133477" y="107315"/>
                    <a:pt x="130810" y="111125"/>
                  </a:cubicBezTo>
                  <a:cubicBezTo>
                    <a:pt x="128143" y="114935"/>
                    <a:pt x="125222" y="118618"/>
                    <a:pt x="121920" y="121920"/>
                  </a:cubicBezTo>
                  <a:cubicBezTo>
                    <a:pt x="118618" y="125222"/>
                    <a:pt x="114935" y="128143"/>
                    <a:pt x="111125" y="130810"/>
                  </a:cubicBezTo>
                  <a:cubicBezTo>
                    <a:pt x="107315" y="133477"/>
                    <a:pt x="103124" y="135636"/>
                    <a:pt x="98806" y="137414"/>
                  </a:cubicBezTo>
                  <a:cubicBezTo>
                    <a:pt x="94488" y="139192"/>
                    <a:pt x="90043" y="140589"/>
                    <a:pt x="85344" y="141478"/>
                  </a:cubicBezTo>
                  <a:cubicBezTo>
                    <a:pt x="80645" y="142367"/>
                    <a:pt x="76073" y="142875"/>
                    <a:pt x="71374" y="142875"/>
                  </a:cubicBezTo>
                  <a:cubicBezTo>
                    <a:pt x="66675" y="142875"/>
                    <a:pt x="61976" y="142367"/>
                    <a:pt x="57404" y="141478"/>
                  </a:cubicBezTo>
                  <a:cubicBezTo>
                    <a:pt x="52832" y="140589"/>
                    <a:pt x="48387" y="139192"/>
                    <a:pt x="43942" y="137414"/>
                  </a:cubicBezTo>
                  <a:cubicBezTo>
                    <a:pt x="39497" y="135636"/>
                    <a:pt x="35433" y="133477"/>
                    <a:pt x="31623" y="130810"/>
                  </a:cubicBezTo>
                  <a:cubicBezTo>
                    <a:pt x="27813" y="128143"/>
                    <a:pt x="24130" y="125222"/>
                    <a:pt x="20828" y="121920"/>
                  </a:cubicBezTo>
                  <a:cubicBezTo>
                    <a:pt x="17526" y="118618"/>
                    <a:pt x="14605" y="114935"/>
                    <a:pt x="11938" y="111125"/>
                  </a:cubicBezTo>
                  <a:cubicBezTo>
                    <a:pt x="9271" y="107315"/>
                    <a:pt x="7112" y="103124"/>
                    <a:pt x="5334" y="98806"/>
                  </a:cubicBezTo>
                  <a:cubicBezTo>
                    <a:pt x="3556" y="94488"/>
                    <a:pt x="2286" y="89916"/>
                    <a:pt x="1397" y="85344"/>
                  </a:cubicBezTo>
                  <a:cubicBezTo>
                    <a:pt x="508" y="80772"/>
                    <a:pt x="0" y="76073"/>
                    <a:pt x="0" y="71374"/>
                  </a:cubicBezTo>
                  <a:cubicBezTo>
                    <a:pt x="0" y="66675"/>
                    <a:pt x="508" y="61976"/>
                    <a:pt x="1397" y="57404"/>
                  </a:cubicBezTo>
                  <a:cubicBezTo>
                    <a:pt x="2286" y="52832"/>
                    <a:pt x="3683" y="48387"/>
                    <a:pt x="5461" y="43942"/>
                  </a:cubicBezTo>
                  <a:cubicBezTo>
                    <a:pt x="7239" y="39497"/>
                    <a:pt x="9398" y="35433"/>
                    <a:pt x="12065" y="31623"/>
                  </a:cubicBezTo>
                  <a:cubicBezTo>
                    <a:pt x="14732" y="27813"/>
                    <a:pt x="17653" y="24130"/>
                    <a:pt x="20955" y="20828"/>
                  </a:cubicBezTo>
                  <a:cubicBezTo>
                    <a:pt x="24257" y="17526"/>
                    <a:pt x="27940" y="14605"/>
                    <a:pt x="31750" y="11938"/>
                  </a:cubicBezTo>
                  <a:cubicBezTo>
                    <a:pt x="35560" y="9271"/>
                    <a:pt x="39751" y="7112"/>
                    <a:pt x="44069" y="5334"/>
                  </a:cubicBezTo>
                  <a:cubicBezTo>
                    <a:pt x="48387" y="3556"/>
                    <a:pt x="52959" y="2286"/>
                    <a:pt x="57531" y="1397"/>
                  </a:cubicBezTo>
                  <a:cubicBezTo>
                    <a:pt x="62103" y="508"/>
                    <a:pt x="66802" y="0"/>
                    <a:pt x="71374" y="0"/>
                  </a:cubicBezTo>
                  <a:cubicBezTo>
                    <a:pt x="75946" y="0"/>
                    <a:pt x="80772" y="508"/>
                    <a:pt x="85344" y="1397"/>
                  </a:cubicBezTo>
                  <a:cubicBezTo>
                    <a:pt x="89916" y="2286"/>
                    <a:pt x="94361" y="3683"/>
                    <a:pt x="98806" y="5461"/>
                  </a:cubicBezTo>
                  <a:cubicBezTo>
                    <a:pt x="103251" y="7239"/>
                    <a:pt x="107315" y="9398"/>
                    <a:pt x="111125" y="12065"/>
                  </a:cubicBezTo>
                  <a:cubicBezTo>
                    <a:pt x="114935" y="14732"/>
                    <a:pt x="118618" y="17653"/>
                    <a:pt x="121920" y="20955"/>
                  </a:cubicBezTo>
                  <a:cubicBezTo>
                    <a:pt x="125222" y="24257"/>
                    <a:pt x="128143" y="27940"/>
                    <a:pt x="130810" y="31750"/>
                  </a:cubicBezTo>
                  <a:cubicBezTo>
                    <a:pt x="133477" y="35560"/>
                    <a:pt x="135636" y="39751"/>
                    <a:pt x="137414" y="44069"/>
                  </a:cubicBezTo>
                  <a:cubicBezTo>
                    <a:pt x="139192" y="48387"/>
                    <a:pt x="140589" y="52832"/>
                    <a:pt x="141478" y="57531"/>
                  </a:cubicBezTo>
                  <a:cubicBezTo>
                    <a:pt x="142367" y="62230"/>
                    <a:pt x="142875" y="66802"/>
                    <a:pt x="142875" y="71501"/>
                  </a:cubicBezTo>
                  <a:close/>
                </a:path>
              </a:pathLst>
            </a:custGeom>
            <a:solidFill>
              <a:srgbClr val="0F0E0E"/>
            </a:solidFill>
          </p:spPr>
        </p:sp>
      </p:grpSp>
      <p:grpSp>
        <p:nvGrpSpPr>
          <p:cNvPr name="Group 14" id="14"/>
          <p:cNvGrpSpPr>
            <a:grpSpLocks noChangeAspect="true"/>
          </p:cNvGrpSpPr>
          <p:nvPr/>
        </p:nvGrpSpPr>
        <p:grpSpPr>
          <a:xfrm rot="0">
            <a:off x="2083489" y="6650726"/>
            <a:ext cx="142875" cy="142875"/>
            <a:chOff x="0" y="0"/>
            <a:chExt cx="142875" cy="142875"/>
          </a:xfrm>
        </p:grpSpPr>
        <p:sp>
          <p:nvSpPr>
            <p:cNvPr name="Freeform 15" id="15"/>
            <p:cNvSpPr/>
            <p:nvPr/>
          </p:nvSpPr>
          <p:spPr>
            <a:xfrm flipH="false" flipV="false" rot="0">
              <a:off x="0" y="0"/>
              <a:ext cx="142875" cy="142875"/>
            </a:xfrm>
            <a:custGeom>
              <a:avLst/>
              <a:gdLst/>
              <a:ahLst/>
              <a:cxnLst/>
              <a:rect r="r" b="b" t="t" l="l"/>
              <a:pathLst>
                <a:path h="142875" w="142875">
                  <a:moveTo>
                    <a:pt x="142875" y="71374"/>
                  </a:moveTo>
                  <a:cubicBezTo>
                    <a:pt x="142875" y="76073"/>
                    <a:pt x="142367" y="80772"/>
                    <a:pt x="141478" y="85344"/>
                  </a:cubicBezTo>
                  <a:cubicBezTo>
                    <a:pt x="140589" y="89916"/>
                    <a:pt x="139192" y="94361"/>
                    <a:pt x="137414" y="98806"/>
                  </a:cubicBezTo>
                  <a:cubicBezTo>
                    <a:pt x="135636" y="103251"/>
                    <a:pt x="133477" y="107315"/>
                    <a:pt x="130810" y="111125"/>
                  </a:cubicBezTo>
                  <a:cubicBezTo>
                    <a:pt x="128143" y="114935"/>
                    <a:pt x="125222" y="118618"/>
                    <a:pt x="121920" y="121920"/>
                  </a:cubicBezTo>
                  <a:cubicBezTo>
                    <a:pt x="118618" y="125222"/>
                    <a:pt x="114935" y="128143"/>
                    <a:pt x="111125" y="130810"/>
                  </a:cubicBezTo>
                  <a:cubicBezTo>
                    <a:pt x="107315" y="133477"/>
                    <a:pt x="103124" y="135636"/>
                    <a:pt x="98806" y="137414"/>
                  </a:cubicBezTo>
                  <a:cubicBezTo>
                    <a:pt x="94488" y="139192"/>
                    <a:pt x="90043" y="140589"/>
                    <a:pt x="85344" y="141478"/>
                  </a:cubicBezTo>
                  <a:cubicBezTo>
                    <a:pt x="80645" y="142367"/>
                    <a:pt x="76073" y="142875"/>
                    <a:pt x="71374" y="142875"/>
                  </a:cubicBezTo>
                  <a:cubicBezTo>
                    <a:pt x="66675" y="142875"/>
                    <a:pt x="61976" y="142367"/>
                    <a:pt x="57404" y="141478"/>
                  </a:cubicBezTo>
                  <a:cubicBezTo>
                    <a:pt x="52832" y="140589"/>
                    <a:pt x="48387" y="139192"/>
                    <a:pt x="43942" y="137414"/>
                  </a:cubicBezTo>
                  <a:cubicBezTo>
                    <a:pt x="39497" y="135636"/>
                    <a:pt x="35433" y="133477"/>
                    <a:pt x="31623" y="130810"/>
                  </a:cubicBezTo>
                  <a:cubicBezTo>
                    <a:pt x="27813" y="128143"/>
                    <a:pt x="24130" y="125222"/>
                    <a:pt x="20828" y="121920"/>
                  </a:cubicBezTo>
                  <a:cubicBezTo>
                    <a:pt x="17526" y="118618"/>
                    <a:pt x="14605" y="114935"/>
                    <a:pt x="11938" y="111125"/>
                  </a:cubicBezTo>
                  <a:cubicBezTo>
                    <a:pt x="9271" y="107315"/>
                    <a:pt x="7112" y="103124"/>
                    <a:pt x="5334" y="98806"/>
                  </a:cubicBezTo>
                  <a:cubicBezTo>
                    <a:pt x="3556" y="94488"/>
                    <a:pt x="2286" y="89916"/>
                    <a:pt x="1397" y="85344"/>
                  </a:cubicBezTo>
                  <a:cubicBezTo>
                    <a:pt x="508" y="80772"/>
                    <a:pt x="0" y="76073"/>
                    <a:pt x="0" y="71374"/>
                  </a:cubicBezTo>
                  <a:cubicBezTo>
                    <a:pt x="0" y="66675"/>
                    <a:pt x="508" y="61976"/>
                    <a:pt x="1397" y="57404"/>
                  </a:cubicBezTo>
                  <a:cubicBezTo>
                    <a:pt x="2286" y="52832"/>
                    <a:pt x="3683" y="48387"/>
                    <a:pt x="5461" y="43942"/>
                  </a:cubicBezTo>
                  <a:cubicBezTo>
                    <a:pt x="7239" y="39497"/>
                    <a:pt x="9398" y="35433"/>
                    <a:pt x="12065" y="31623"/>
                  </a:cubicBezTo>
                  <a:cubicBezTo>
                    <a:pt x="14732" y="27813"/>
                    <a:pt x="17653" y="24130"/>
                    <a:pt x="20955" y="20828"/>
                  </a:cubicBezTo>
                  <a:cubicBezTo>
                    <a:pt x="24257" y="17526"/>
                    <a:pt x="27940" y="14605"/>
                    <a:pt x="31750" y="11938"/>
                  </a:cubicBezTo>
                  <a:cubicBezTo>
                    <a:pt x="35560" y="9271"/>
                    <a:pt x="39751" y="7112"/>
                    <a:pt x="44069" y="5334"/>
                  </a:cubicBezTo>
                  <a:cubicBezTo>
                    <a:pt x="48387" y="3556"/>
                    <a:pt x="52959" y="2286"/>
                    <a:pt x="57531" y="1397"/>
                  </a:cubicBezTo>
                  <a:cubicBezTo>
                    <a:pt x="62103" y="508"/>
                    <a:pt x="66802" y="0"/>
                    <a:pt x="71374" y="0"/>
                  </a:cubicBezTo>
                  <a:cubicBezTo>
                    <a:pt x="75946" y="0"/>
                    <a:pt x="80772" y="508"/>
                    <a:pt x="85344" y="1397"/>
                  </a:cubicBezTo>
                  <a:cubicBezTo>
                    <a:pt x="89916" y="2286"/>
                    <a:pt x="94361" y="3683"/>
                    <a:pt x="98806" y="5461"/>
                  </a:cubicBezTo>
                  <a:cubicBezTo>
                    <a:pt x="103251" y="7239"/>
                    <a:pt x="107315" y="9398"/>
                    <a:pt x="111125" y="12065"/>
                  </a:cubicBezTo>
                  <a:cubicBezTo>
                    <a:pt x="114935" y="14732"/>
                    <a:pt x="118618" y="17653"/>
                    <a:pt x="121920" y="20955"/>
                  </a:cubicBezTo>
                  <a:cubicBezTo>
                    <a:pt x="125222" y="24257"/>
                    <a:pt x="128143" y="27940"/>
                    <a:pt x="130810" y="31750"/>
                  </a:cubicBezTo>
                  <a:cubicBezTo>
                    <a:pt x="133477" y="35560"/>
                    <a:pt x="135636" y="39751"/>
                    <a:pt x="137414" y="44069"/>
                  </a:cubicBezTo>
                  <a:cubicBezTo>
                    <a:pt x="139192" y="48387"/>
                    <a:pt x="140589" y="52832"/>
                    <a:pt x="141478" y="57531"/>
                  </a:cubicBezTo>
                  <a:cubicBezTo>
                    <a:pt x="142367" y="62230"/>
                    <a:pt x="142875" y="66802"/>
                    <a:pt x="142875" y="71501"/>
                  </a:cubicBezTo>
                  <a:close/>
                </a:path>
              </a:pathLst>
            </a:custGeom>
            <a:solidFill>
              <a:srgbClr val="0F0E0E"/>
            </a:solidFill>
          </p:spPr>
        </p:sp>
      </p:grpSp>
      <p:grpSp>
        <p:nvGrpSpPr>
          <p:cNvPr name="Group 16" id="16"/>
          <p:cNvGrpSpPr>
            <a:grpSpLocks noChangeAspect="true"/>
          </p:cNvGrpSpPr>
          <p:nvPr/>
        </p:nvGrpSpPr>
        <p:grpSpPr>
          <a:xfrm rot="0">
            <a:off x="2083489" y="7460351"/>
            <a:ext cx="142875" cy="142875"/>
            <a:chOff x="0" y="0"/>
            <a:chExt cx="142875" cy="142875"/>
          </a:xfrm>
        </p:grpSpPr>
        <p:sp>
          <p:nvSpPr>
            <p:cNvPr name="Freeform 17" id="17"/>
            <p:cNvSpPr/>
            <p:nvPr/>
          </p:nvSpPr>
          <p:spPr>
            <a:xfrm flipH="false" flipV="false" rot="0">
              <a:off x="0" y="0"/>
              <a:ext cx="142875" cy="142875"/>
            </a:xfrm>
            <a:custGeom>
              <a:avLst/>
              <a:gdLst/>
              <a:ahLst/>
              <a:cxnLst/>
              <a:rect r="r" b="b" t="t" l="l"/>
              <a:pathLst>
                <a:path h="142875" w="142875">
                  <a:moveTo>
                    <a:pt x="142875" y="71374"/>
                  </a:moveTo>
                  <a:cubicBezTo>
                    <a:pt x="142875" y="76073"/>
                    <a:pt x="142367" y="80772"/>
                    <a:pt x="141478" y="85344"/>
                  </a:cubicBezTo>
                  <a:cubicBezTo>
                    <a:pt x="140589" y="89916"/>
                    <a:pt x="139192" y="94361"/>
                    <a:pt x="137414" y="98806"/>
                  </a:cubicBezTo>
                  <a:cubicBezTo>
                    <a:pt x="135636" y="103251"/>
                    <a:pt x="133477" y="107315"/>
                    <a:pt x="130810" y="111125"/>
                  </a:cubicBezTo>
                  <a:cubicBezTo>
                    <a:pt x="128143" y="114935"/>
                    <a:pt x="125222" y="118618"/>
                    <a:pt x="121920" y="121920"/>
                  </a:cubicBezTo>
                  <a:cubicBezTo>
                    <a:pt x="118618" y="125222"/>
                    <a:pt x="114935" y="128143"/>
                    <a:pt x="111125" y="130810"/>
                  </a:cubicBezTo>
                  <a:cubicBezTo>
                    <a:pt x="107315" y="133477"/>
                    <a:pt x="103124" y="135636"/>
                    <a:pt x="98806" y="137414"/>
                  </a:cubicBezTo>
                  <a:cubicBezTo>
                    <a:pt x="94488" y="139192"/>
                    <a:pt x="90043" y="140589"/>
                    <a:pt x="85344" y="141478"/>
                  </a:cubicBezTo>
                  <a:cubicBezTo>
                    <a:pt x="80645" y="142367"/>
                    <a:pt x="76073" y="142875"/>
                    <a:pt x="71374" y="142875"/>
                  </a:cubicBezTo>
                  <a:cubicBezTo>
                    <a:pt x="66675" y="142875"/>
                    <a:pt x="61976" y="142367"/>
                    <a:pt x="57404" y="141478"/>
                  </a:cubicBezTo>
                  <a:cubicBezTo>
                    <a:pt x="52832" y="140589"/>
                    <a:pt x="48387" y="139192"/>
                    <a:pt x="43942" y="137414"/>
                  </a:cubicBezTo>
                  <a:cubicBezTo>
                    <a:pt x="39497" y="135636"/>
                    <a:pt x="35433" y="133477"/>
                    <a:pt x="31623" y="130810"/>
                  </a:cubicBezTo>
                  <a:cubicBezTo>
                    <a:pt x="27813" y="128143"/>
                    <a:pt x="24130" y="125222"/>
                    <a:pt x="20828" y="121920"/>
                  </a:cubicBezTo>
                  <a:cubicBezTo>
                    <a:pt x="17526" y="118618"/>
                    <a:pt x="14605" y="114935"/>
                    <a:pt x="11938" y="111125"/>
                  </a:cubicBezTo>
                  <a:cubicBezTo>
                    <a:pt x="9271" y="107315"/>
                    <a:pt x="7112" y="103124"/>
                    <a:pt x="5334" y="98806"/>
                  </a:cubicBezTo>
                  <a:cubicBezTo>
                    <a:pt x="3556" y="94488"/>
                    <a:pt x="2286" y="89916"/>
                    <a:pt x="1397" y="85344"/>
                  </a:cubicBezTo>
                  <a:cubicBezTo>
                    <a:pt x="508" y="80772"/>
                    <a:pt x="0" y="76073"/>
                    <a:pt x="0" y="71374"/>
                  </a:cubicBezTo>
                  <a:cubicBezTo>
                    <a:pt x="0" y="66675"/>
                    <a:pt x="508" y="61976"/>
                    <a:pt x="1397" y="57404"/>
                  </a:cubicBezTo>
                  <a:cubicBezTo>
                    <a:pt x="2286" y="52832"/>
                    <a:pt x="3683" y="48387"/>
                    <a:pt x="5461" y="43942"/>
                  </a:cubicBezTo>
                  <a:cubicBezTo>
                    <a:pt x="7239" y="39497"/>
                    <a:pt x="9398" y="35433"/>
                    <a:pt x="12065" y="31623"/>
                  </a:cubicBezTo>
                  <a:cubicBezTo>
                    <a:pt x="14732" y="27813"/>
                    <a:pt x="17653" y="24130"/>
                    <a:pt x="20955" y="20828"/>
                  </a:cubicBezTo>
                  <a:cubicBezTo>
                    <a:pt x="24257" y="17526"/>
                    <a:pt x="27940" y="14605"/>
                    <a:pt x="31750" y="11938"/>
                  </a:cubicBezTo>
                  <a:cubicBezTo>
                    <a:pt x="35560" y="9271"/>
                    <a:pt x="39751" y="7112"/>
                    <a:pt x="44069" y="5334"/>
                  </a:cubicBezTo>
                  <a:cubicBezTo>
                    <a:pt x="48387" y="3556"/>
                    <a:pt x="52959" y="2286"/>
                    <a:pt x="57531" y="1397"/>
                  </a:cubicBezTo>
                  <a:cubicBezTo>
                    <a:pt x="62103" y="508"/>
                    <a:pt x="66802" y="0"/>
                    <a:pt x="71374" y="0"/>
                  </a:cubicBezTo>
                  <a:cubicBezTo>
                    <a:pt x="75946" y="0"/>
                    <a:pt x="80772" y="508"/>
                    <a:pt x="85344" y="1397"/>
                  </a:cubicBezTo>
                  <a:cubicBezTo>
                    <a:pt x="89916" y="2286"/>
                    <a:pt x="94361" y="3683"/>
                    <a:pt x="98806" y="5461"/>
                  </a:cubicBezTo>
                  <a:cubicBezTo>
                    <a:pt x="103251" y="7239"/>
                    <a:pt x="107315" y="9398"/>
                    <a:pt x="111125" y="12065"/>
                  </a:cubicBezTo>
                  <a:cubicBezTo>
                    <a:pt x="114935" y="14732"/>
                    <a:pt x="118618" y="17653"/>
                    <a:pt x="121920" y="20955"/>
                  </a:cubicBezTo>
                  <a:cubicBezTo>
                    <a:pt x="125222" y="24257"/>
                    <a:pt x="128143" y="27940"/>
                    <a:pt x="130810" y="31750"/>
                  </a:cubicBezTo>
                  <a:cubicBezTo>
                    <a:pt x="133477" y="35560"/>
                    <a:pt x="135636" y="39751"/>
                    <a:pt x="137414" y="44069"/>
                  </a:cubicBezTo>
                  <a:cubicBezTo>
                    <a:pt x="139192" y="48387"/>
                    <a:pt x="140589" y="52832"/>
                    <a:pt x="141478" y="57531"/>
                  </a:cubicBezTo>
                  <a:cubicBezTo>
                    <a:pt x="142367" y="62230"/>
                    <a:pt x="142875" y="66802"/>
                    <a:pt x="142875" y="71501"/>
                  </a:cubicBezTo>
                  <a:close/>
                </a:path>
              </a:pathLst>
            </a:custGeom>
            <a:solidFill>
              <a:srgbClr val="0F0E0E"/>
            </a:solidFill>
          </p:spPr>
        </p:sp>
      </p:grpSp>
      <p:sp>
        <p:nvSpPr>
          <p:cNvPr name="TextBox 18" id="18"/>
          <p:cNvSpPr txBox="true"/>
          <p:nvPr/>
        </p:nvSpPr>
        <p:spPr>
          <a:xfrm rot="0">
            <a:off x="1740589" y="1849145"/>
            <a:ext cx="3678669" cy="1133475"/>
          </a:xfrm>
          <a:prstGeom prst="rect">
            <a:avLst/>
          </a:prstGeom>
        </p:spPr>
        <p:txBody>
          <a:bodyPr anchor="t" rtlCol="false" tIns="0" lIns="0" bIns="0" rIns="0">
            <a:spAutoFit/>
          </a:bodyPr>
          <a:lstStyle/>
          <a:p>
            <a:pPr algn="l">
              <a:lnSpc>
                <a:spcPts val="8400"/>
              </a:lnSpc>
            </a:pPr>
            <a:r>
              <a:rPr lang="en-US" b="true" sz="6000">
                <a:solidFill>
                  <a:srgbClr val="004AAD"/>
                </a:solidFill>
                <a:latin typeface="Poppins Bold"/>
                <a:ea typeface="Poppins Bold"/>
                <a:cs typeface="Poppins Bold"/>
                <a:sym typeface="Poppins Bold"/>
              </a:rPr>
              <a:t>Contents</a:t>
            </a:r>
          </a:p>
        </p:txBody>
      </p:sp>
      <p:sp>
        <p:nvSpPr>
          <p:cNvPr name="TextBox 19" id="19"/>
          <p:cNvSpPr txBox="true"/>
          <p:nvPr/>
        </p:nvSpPr>
        <p:spPr>
          <a:xfrm rot="0">
            <a:off x="2431447" y="3072441"/>
            <a:ext cx="6922599" cy="4822746"/>
          </a:xfrm>
          <a:prstGeom prst="rect">
            <a:avLst/>
          </a:prstGeom>
        </p:spPr>
        <p:txBody>
          <a:bodyPr anchor="t" rtlCol="false" tIns="0" lIns="0" bIns="0" rIns="0">
            <a:spAutoFit/>
          </a:bodyPr>
          <a:lstStyle/>
          <a:p>
            <a:pPr algn="l">
              <a:lnSpc>
                <a:spcPts val="6373"/>
              </a:lnSpc>
            </a:pPr>
            <a:r>
              <a:rPr lang="en-US" b="true" sz="3199">
                <a:solidFill>
                  <a:srgbClr val="0F0E0E"/>
                </a:solidFill>
                <a:latin typeface="Poppins Bold"/>
                <a:ea typeface="Poppins Bold"/>
                <a:cs typeface="Poppins Bold"/>
                <a:sym typeface="Poppins Bold"/>
              </a:rPr>
              <a:t>Introduction Problem Statement Dataset Data Cleaning &amp; Transformation Insights Generation 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473613"/>
            <a:ext cx="1627146" cy="813387"/>
          </a:xfrm>
          <a:custGeom>
            <a:avLst/>
            <a:gdLst/>
            <a:ahLst/>
            <a:cxnLst/>
            <a:rect r="r" b="b" t="t" l="l"/>
            <a:pathLst>
              <a:path h="813387" w="1627146">
                <a:moveTo>
                  <a:pt x="0" y="0"/>
                </a:moveTo>
                <a:lnTo>
                  <a:pt x="1627146" y="0"/>
                </a:lnTo>
                <a:lnTo>
                  <a:pt x="1627146" y="813387"/>
                </a:lnTo>
                <a:lnTo>
                  <a:pt x="0" y="8133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7542192" y="0"/>
            <a:ext cx="745807" cy="10287000"/>
            <a:chOff x="0" y="0"/>
            <a:chExt cx="745808" cy="10287000"/>
          </a:xfrm>
        </p:grpSpPr>
        <p:sp>
          <p:nvSpPr>
            <p:cNvPr name="Freeform 4" id="4"/>
            <p:cNvSpPr/>
            <p:nvPr/>
          </p:nvSpPr>
          <p:spPr>
            <a:xfrm flipH="false" flipV="false" rot="0">
              <a:off x="0" y="0"/>
              <a:ext cx="745744" cy="10287000"/>
            </a:xfrm>
            <a:custGeom>
              <a:avLst/>
              <a:gdLst/>
              <a:ahLst/>
              <a:cxnLst/>
              <a:rect r="r" b="b" t="t" l="l"/>
              <a:pathLst>
                <a:path h="10287000" w="745744">
                  <a:moveTo>
                    <a:pt x="0" y="0"/>
                  </a:moveTo>
                  <a:lnTo>
                    <a:pt x="0" y="10287000"/>
                  </a:lnTo>
                  <a:lnTo>
                    <a:pt x="745744" y="10287000"/>
                  </a:lnTo>
                  <a:lnTo>
                    <a:pt x="745744" y="0"/>
                  </a:lnTo>
                  <a:close/>
                </a:path>
              </a:pathLst>
            </a:custGeom>
            <a:gradFill rotWithShape="true">
              <a:gsLst>
                <a:gs pos="0">
                  <a:srgbClr val="000000">
                    <a:alpha val="100000"/>
                  </a:srgbClr>
                </a:gs>
                <a:gs pos="100000">
                  <a:srgbClr val="3533CD">
                    <a:alpha val="100000"/>
                  </a:srgbClr>
                </a:gs>
              </a:gsLst>
              <a:lin ang="0"/>
            </a:gradFill>
          </p:spPr>
        </p:sp>
      </p:grpSp>
      <p:sp>
        <p:nvSpPr>
          <p:cNvPr name="TextBox 5" id="5"/>
          <p:cNvSpPr txBox="true"/>
          <p:nvPr/>
        </p:nvSpPr>
        <p:spPr>
          <a:xfrm rot="0">
            <a:off x="2001307" y="3382442"/>
            <a:ext cx="14383007" cy="5143652"/>
          </a:xfrm>
          <a:prstGeom prst="rect">
            <a:avLst/>
          </a:prstGeom>
        </p:spPr>
        <p:txBody>
          <a:bodyPr anchor="t" rtlCol="false" tIns="0" lIns="0" bIns="0" rIns="0">
            <a:spAutoFit/>
          </a:bodyPr>
          <a:lstStyle/>
          <a:p>
            <a:pPr algn="just">
              <a:lnSpc>
                <a:spcPts val="4501"/>
              </a:lnSpc>
            </a:pPr>
            <a:r>
              <a:rPr lang="en-US" sz="3003" spc="162">
                <a:solidFill>
                  <a:srgbClr val="0F0E0E"/>
                </a:solidFill>
                <a:latin typeface="Poppins"/>
                <a:ea typeface="Poppins"/>
                <a:cs typeface="Poppins"/>
                <a:sym typeface="Poppins"/>
              </a:rPr>
              <a:t>AtliQ Grands is a prominent Indian hotel chain with a diverse portfolio of hotels operating in cities such as Delhi, Mumbai, Bangalore, and Hyderabad. With 20 years of industry experience, they offer various hotel types, including luxurious ones like AtliQ Palace and business-focused options like AtliQ Seasons. To address declining revenue and market share, AtliQ Grands is embracing data analytics to inform its decision-making process. This project focuses on analyzing booking data from multiple sources to identify opportunities for revenue growth and improved competitiveness.</a:t>
            </a:r>
          </a:p>
        </p:txBody>
      </p:sp>
      <p:sp>
        <p:nvSpPr>
          <p:cNvPr name="Freeform 6" id="6"/>
          <p:cNvSpPr/>
          <p:nvPr/>
        </p:nvSpPr>
        <p:spPr>
          <a:xfrm flipH="false" flipV="false" rot="0">
            <a:off x="15028441" y="718335"/>
            <a:ext cx="1526217" cy="2057400"/>
          </a:xfrm>
          <a:custGeom>
            <a:avLst/>
            <a:gdLst/>
            <a:ahLst/>
            <a:cxnLst/>
            <a:rect r="r" b="b" t="t" l="l"/>
            <a:pathLst>
              <a:path h="2057400" w="1526217">
                <a:moveTo>
                  <a:pt x="0" y="0"/>
                </a:moveTo>
                <a:lnTo>
                  <a:pt x="1526217" y="0"/>
                </a:lnTo>
                <a:lnTo>
                  <a:pt x="1526217"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001307" y="1254490"/>
            <a:ext cx="4982108" cy="1133475"/>
          </a:xfrm>
          <a:prstGeom prst="rect">
            <a:avLst/>
          </a:prstGeom>
        </p:spPr>
        <p:txBody>
          <a:bodyPr anchor="t" rtlCol="false" tIns="0" lIns="0" bIns="0" rIns="0">
            <a:spAutoFit/>
          </a:bodyPr>
          <a:lstStyle/>
          <a:p>
            <a:pPr algn="l">
              <a:lnSpc>
                <a:spcPts val="8400"/>
              </a:lnSpc>
            </a:pPr>
            <a:r>
              <a:rPr lang="en-US" b="true" sz="6000">
                <a:solidFill>
                  <a:srgbClr val="004AAD"/>
                </a:solidFill>
                <a:latin typeface="Poppins Bold"/>
                <a:ea typeface="Poppins Bold"/>
                <a:cs typeface="Poppins Bold"/>
                <a:sym typeface="Poppins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8000" cy="702259"/>
            <a:chOff x="0" y="0"/>
            <a:chExt cx="18288000" cy="702259"/>
          </a:xfrm>
        </p:grpSpPr>
        <p:sp>
          <p:nvSpPr>
            <p:cNvPr name="Freeform 3" id="3"/>
            <p:cNvSpPr/>
            <p:nvPr/>
          </p:nvSpPr>
          <p:spPr>
            <a:xfrm flipH="false" flipV="false" rot="0">
              <a:off x="0" y="0"/>
              <a:ext cx="18288000" cy="702310"/>
            </a:xfrm>
            <a:custGeom>
              <a:avLst/>
              <a:gdLst/>
              <a:ahLst/>
              <a:cxnLst/>
              <a:rect r="r" b="b" t="t" l="l"/>
              <a:pathLst>
                <a:path h="702310" w="18288000">
                  <a:moveTo>
                    <a:pt x="0" y="0"/>
                  </a:moveTo>
                  <a:lnTo>
                    <a:pt x="0" y="702310"/>
                  </a:lnTo>
                  <a:lnTo>
                    <a:pt x="18288000" y="702310"/>
                  </a:lnTo>
                  <a:lnTo>
                    <a:pt x="18288000" y="0"/>
                  </a:lnTo>
                  <a:close/>
                </a:path>
              </a:pathLst>
            </a:custGeom>
            <a:gradFill rotWithShape="true">
              <a:gsLst>
                <a:gs pos="0">
                  <a:srgbClr val="000000">
                    <a:alpha val="100000"/>
                  </a:srgbClr>
                </a:gs>
                <a:gs pos="100000">
                  <a:srgbClr val="3533CD">
                    <a:alpha val="100000"/>
                  </a:srgbClr>
                </a:gs>
              </a:gsLst>
              <a:lin ang="0"/>
            </a:gradFill>
          </p:spPr>
        </p:sp>
      </p:grpSp>
      <p:sp>
        <p:nvSpPr>
          <p:cNvPr name="Freeform 4" id="4"/>
          <p:cNvSpPr/>
          <p:nvPr/>
        </p:nvSpPr>
        <p:spPr>
          <a:xfrm flipH="false" flipV="false" rot="0">
            <a:off x="15874908" y="9262158"/>
            <a:ext cx="2413092" cy="1024842"/>
          </a:xfrm>
          <a:custGeom>
            <a:avLst/>
            <a:gdLst/>
            <a:ahLst/>
            <a:cxnLst/>
            <a:rect r="r" b="b" t="t" l="l"/>
            <a:pathLst>
              <a:path h="1024842" w="2413092">
                <a:moveTo>
                  <a:pt x="0" y="0"/>
                </a:moveTo>
                <a:lnTo>
                  <a:pt x="2413092" y="0"/>
                </a:lnTo>
                <a:lnTo>
                  <a:pt x="2413092" y="1024842"/>
                </a:lnTo>
                <a:lnTo>
                  <a:pt x="0" y="10248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1967827" y="3483169"/>
            <a:ext cx="123825" cy="123825"/>
            <a:chOff x="0" y="0"/>
            <a:chExt cx="123825" cy="123825"/>
          </a:xfrm>
        </p:grpSpPr>
        <p:sp>
          <p:nvSpPr>
            <p:cNvPr name="Freeform 6" id="6"/>
            <p:cNvSpPr/>
            <p:nvPr/>
          </p:nvSpPr>
          <p:spPr>
            <a:xfrm flipH="false" flipV="false" rot="0">
              <a:off x="0" y="0"/>
              <a:ext cx="123825" cy="123825"/>
            </a:xfrm>
            <a:custGeom>
              <a:avLst/>
              <a:gdLst/>
              <a:ahLst/>
              <a:cxnLst/>
              <a:rect r="r" b="b" t="t" l="l"/>
              <a:pathLst>
                <a:path h="123825" w="123825">
                  <a:moveTo>
                    <a:pt x="123825" y="61976"/>
                  </a:moveTo>
                  <a:cubicBezTo>
                    <a:pt x="123825" y="66040"/>
                    <a:pt x="123444" y="70104"/>
                    <a:pt x="122682" y="74041"/>
                  </a:cubicBezTo>
                  <a:cubicBezTo>
                    <a:pt x="121920" y="77978"/>
                    <a:pt x="120777" y="81915"/>
                    <a:pt x="119126" y="85598"/>
                  </a:cubicBezTo>
                  <a:cubicBezTo>
                    <a:pt x="117475" y="89281"/>
                    <a:pt x="115697" y="92964"/>
                    <a:pt x="113411" y="96266"/>
                  </a:cubicBezTo>
                  <a:cubicBezTo>
                    <a:pt x="111125" y="99568"/>
                    <a:pt x="108585" y="102743"/>
                    <a:pt x="105664" y="105664"/>
                  </a:cubicBezTo>
                  <a:cubicBezTo>
                    <a:pt x="102743" y="108585"/>
                    <a:pt x="99695" y="111125"/>
                    <a:pt x="96266" y="113411"/>
                  </a:cubicBezTo>
                  <a:cubicBezTo>
                    <a:pt x="92837" y="115697"/>
                    <a:pt x="89281" y="117602"/>
                    <a:pt x="85598" y="119126"/>
                  </a:cubicBezTo>
                  <a:cubicBezTo>
                    <a:pt x="81915" y="120650"/>
                    <a:pt x="77978" y="121793"/>
                    <a:pt x="74041" y="122682"/>
                  </a:cubicBezTo>
                  <a:cubicBezTo>
                    <a:pt x="70104" y="123571"/>
                    <a:pt x="66040" y="123825"/>
                    <a:pt x="61976" y="123825"/>
                  </a:cubicBezTo>
                  <a:cubicBezTo>
                    <a:pt x="57912" y="123825"/>
                    <a:pt x="53848" y="123444"/>
                    <a:pt x="49911" y="122682"/>
                  </a:cubicBezTo>
                  <a:cubicBezTo>
                    <a:pt x="45974" y="121920"/>
                    <a:pt x="42037" y="120777"/>
                    <a:pt x="38354" y="119126"/>
                  </a:cubicBezTo>
                  <a:cubicBezTo>
                    <a:pt x="34671" y="117475"/>
                    <a:pt x="30988" y="115697"/>
                    <a:pt x="27686" y="113411"/>
                  </a:cubicBezTo>
                  <a:cubicBezTo>
                    <a:pt x="24384" y="111125"/>
                    <a:pt x="21209" y="108585"/>
                    <a:pt x="18288" y="105664"/>
                  </a:cubicBezTo>
                  <a:cubicBezTo>
                    <a:pt x="15367" y="102743"/>
                    <a:pt x="12700" y="99695"/>
                    <a:pt x="10414" y="96266"/>
                  </a:cubicBezTo>
                  <a:cubicBezTo>
                    <a:pt x="8128" y="92837"/>
                    <a:pt x="6223" y="89408"/>
                    <a:pt x="4699" y="85598"/>
                  </a:cubicBezTo>
                  <a:cubicBezTo>
                    <a:pt x="3175" y="81788"/>
                    <a:pt x="2032" y="77978"/>
                    <a:pt x="1143" y="74041"/>
                  </a:cubicBezTo>
                  <a:cubicBezTo>
                    <a:pt x="254" y="70104"/>
                    <a:pt x="0" y="66040"/>
                    <a:pt x="0" y="61976"/>
                  </a:cubicBezTo>
                  <a:cubicBezTo>
                    <a:pt x="0" y="57912"/>
                    <a:pt x="381" y="53848"/>
                    <a:pt x="1143" y="49911"/>
                  </a:cubicBezTo>
                  <a:cubicBezTo>
                    <a:pt x="1905" y="45974"/>
                    <a:pt x="3048" y="42037"/>
                    <a:pt x="4699" y="38354"/>
                  </a:cubicBezTo>
                  <a:cubicBezTo>
                    <a:pt x="6350" y="34671"/>
                    <a:pt x="8128" y="30988"/>
                    <a:pt x="10414" y="27686"/>
                  </a:cubicBezTo>
                  <a:cubicBezTo>
                    <a:pt x="12700" y="24384"/>
                    <a:pt x="15240" y="21209"/>
                    <a:pt x="18161" y="18288"/>
                  </a:cubicBezTo>
                  <a:cubicBezTo>
                    <a:pt x="21082" y="15367"/>
                    <a:pt x="24130" y="12700"/>
                    <a:pt x="27559" y="10414"/>
                  </a:cubicBezTo>
                  <a:cubicBezTo>
                    <a:pt x="30988" y="8128"/>
                    <a:pt x="34544" y="6223"/>
                    <a:pt x="38227" y="4699"/>
                  </a:cubicBezTo>
                  <a:cubicBezTo>
                    <a:pt x="41910" y="3175"/>
                    <a:pt x="45847" y="2032"/>
                    <a:pt x="49784" y="1143"/>
                  </a:cubicBezTo>
                  <a:cubicBezTo>
                    <a:pt x="53721" y="254"/>
                    <a:pt x="57785" y="0"/>
                    <a:pt x="61976" y="0"/>
                  </a:cubicBezTo>
                  <a:cubicBezTo>
                    <a:pt x="66167" y="0"/>
                    <a:pt x="70104" y="381"/>
                    <a:pt x="74041" y="1143"/>
                  </a:cubicBezTo>
                  <a:cubicBezTo>
                    <a:pt x="77978" y="1905"/>
                    <a:pt x="81915" y="3048"/>
                    <a:pt x="85598" y="4699"/>
                  </a:cubicBezTo>
                  <a:cubicBezTo>
                    <a:pt x="89281" y="6350"/>
                    <a:pt x="92964" y="8128"/>
                    <a:pt x="96266" y="10414"/>
                  </a:cubicBezTo>
                  <a:cubicBezTo>
                    <a:pt x="99568" y="12700"/>
                    <a:pt x="102743" y="15240"/>
                    <a:pt x="105664" y="18161"/>
                  </a:cubicBezTo>
                  <a:cubicBezTo>
                    <a:pt x="108585" y="21082"/>
                    <a:pt x="111125" y="24130"/>
                    <a:pt x="113411" y="27559"/>
                  </a:cubicBezTo>
                  <a:cubicBezTo>
                    <a:pt x="115697" y="30988"/>
                    <a:pt x="117602" y="34544"/>
                    <a:pt x="119126" y="38227"/>
                  </a:cubicBezTo>
                  <a:cubicBezTo>
                    <a:pt x="120650" y="41910"/>
                    <a:pt x="121793" y="45847"/>
                    <a:pt x="122682" y="49784"/>
                  </a:cubicBezTo>
                  <a:cubicBezTo>
                    <a:pt x="123571" y="53721"/>
                    <a:pt x="123825" y="57785"/>
                    <a:pt x="123825" y="61849"/>
                  </a:cubicBezTo>
                  <a:close/>
                </a:path>
              </a:pathLst>
            </a:custGeom>
            <a:solidFill>
              <a:srgbClr val="000000"/>
            </a:solidFill>
          </p:spPr>
        </p:sp>
      </p:grpSp>
      <p:grpSp>
        <p:nvGrpSpPr>
          <p:cNvPr name="Group 7" id="7"/>
          <p:cNvGrpSpPr>
            <a:grpSpLocks noChangeAspect="true"/>
          </p:cNvGrpSpPr>
          <p:nvPr/>
        </p:nvGrpSpPr>
        <p:grpSpPr>
          <a:xfrm rot="0">
            <a:off x="1967827" y="6454969"/>
            <a:ext cx="123825" cy="123825"/>
            <a:chOff x="0" y="0"/>
            <a:chExt cx="123825" cy="123825"/>
          </a:xfrm>
        </p:grpSpPr>
        <p:sp>
          <p:nvSpPr>
            <p:cNvPr name="Freeform 8" id="8"/>
            <p:cNvSpPr/>
            <p:nvPr/>
          </p:nvSpPr>
          <p:spPr>
            <a:xfrm flipH="false" flipV="false" rot="0">
              <a:off x="0" y="0"/>
              <a:ext cx="123825" cy="123825"/>
            </a:xfrm>
            <a:custGeom>
              <a:avLst/>
              <a:gdLst/>
              <a:ahLst/>
              <a:cxnLst/>
              <a:rect r="r" b="b" t="t" l="l"/>
              <a:pathLst>
                <a:path h="123825" w="123825">
                  <a:moveTo>
                    <a:pt x="123825" y="61976"/>
                  </a:moveTo>
                  <a:cubicBezTo>
                    <a:pt x="123825" y="66040"/>
                    <a:pt x="123444" y="70104"/>
                    <a:pt x="122682" y="74041"/>
                  </a:cubicBezTo>
                  <a:cubicBezTo>
                    <a:pt x="121920" y="77978"/>
                    <a:pt x="120777" y="81915"/>
                    <a:pt x="119126" y="85598"/>
                  </a:cubicBezTo>
                  <a:cubicBezTo>
                    <a:pt x="117475" y="89281"/>
                    <a:pt x="115697" y="92964"/>
                    <a:pt x="113411" y="96266"/>
                  </a:cubicBezTo>
                  <a:cubicBezTo>
                    <a:pt x="111125" y="99568"/>
                    <a:pt x="108585" y="102743"/>
                    <a:pt x="105664" y="105664"/>
                  </a:cubicBezTo>
                  <a:cubicBezTo>
                    <a:pt x="102743" y="108585"/>
                    <a:pt x="99695" y="111125"/>
                    <a:pt x="96266" y="113411"/>
                  </a:cubicBezTo>
                  <a:cubicBezTo>
                    <a:pt x="92837" y="115697"/>
                    <a:pt x="89281" y="117602"/>
                    <a:pt x="85598" y="119126"/>
                  </a:cubicBezTo>
                  <a:cubicBezTo>
                    <a:pt x="81915" y="120650"/>
                    <a:pt x="77978" y="121793"/>
                    <a:pt x="74041" y="122682"/>
                  </a:cubicBezTo>
                  <a:cubicBezTo>
                    <a:pt x="70104" y="123571"/>
                    <a:pt x="66040" y="123825"/>
                    <a:pt x="61976" y="123825"/>
                  </a:cubicBezTo>
                  <a:cubicBezTo>
                    <a:pt x="57912" y="123825"/>
                    <a:pt x="53848" y="123444"/>
                    <a:pt x="49911" y="122682"/>
                  </a:cubicBezTo>
                  <a:cubicBezTo>
                    <a:pt x="45974" y="121920"/>
                    <a:pt x="42037" y="120777"/>
                    <a:pt x="38354" y="119126"/>
                  </a:cubicBezTo>
                  <a:cubicBezTo>
                    <a:pt x="34671" y="117475"/>
                    <a:pt x="30988" y="115697"/>
                    <a:pt x="27686" y="113411"/>
                  </a:cubicBezTo>
                  <a:cubicBezTo>
                    <a:pt x="24384" y="111125"/>
                    <a:pt x="21209" y="108585"/>
                    <a:pt x="18288" y="105664"/>
                  </a:cubicBezTo>
                  <a:cubicBezTo>
                    <a:pt x="15367" y="102743"/>
                    <a:pt x="12700" y="99695"/>
                    <a:pt x="10414" y="96266"/>
                  </a:cubicBezTo>
                  <a:cubicBezTo>
                    <a:pt x="8128" y="92837"/>
                    <a:pt x="6223" y="89408"/>
                    <a:pt x="4699" y="85598"/>
                  </a:cubicBezTo>
                  <a:cubicBezTo>
                    <a:pt x="3175" y="81788"/>
                    <a:pt x="2032" y="77978"/>
                    <a:pt x="1143" y="74041"/>
                  </a:cubicBezTo>
                  <a:cubicBezTo>
                    <a:pt x="254" y="70104"/>
                    <a:pt x="0" y="66040"/>
                    <a:pt x="0" y="61976"/>
                  </a:cubicBezTo>
                  <a:cubicBezTo>
                    <a:pt x="0" y="57912"/>
                    <a:pt x="381" y="53848"/>
                    <a:pt x="1143" y="49911"/>
                  </a:cubicBezTo>
                  <a:cubicBezTo>
                    <a:pt x="1905" y="45974"/>
                    <a:pt x="3048" y="42037"/>
                    <a:pt x="4699" y="38354"/>
                  </a:cubicBezTo>
                  <a:cubicBezTo>
                    <a:pt x="6350" y="34671"/>
                    <a:pt x="8128" y="30988"/>
                    <a:pt x="10414" y="27686"/>
                  </a:cubicBezTo>
                  <a:cubicBezTo>
                    <a:pt x="12700" y="24384"/>
                    <a:pt x="15240" y="21209"/>
                    <a:pt x="18161" y="18288"/>
                  </a:cubicBezTo>
                  <a:cubicBezTo>
                    <a:pt x="21082" y="15367"/>
                    <a:pt x="24130" y="12700"/>
                    <a:pt x="27559" y="10414"/>
                  </a:cubicBezTo>
                  <a:cubicBezTo>
                    <a:pt x="30988" y="8128"/>
                    <a:pt x="34544" y="6223"/>
                    <a:pt x="38227" y="4699"/>
                  </a:cubicBezTo>
                  <a:cubicBezTo>
                    <a:pt x="41910" y="3175"/>
                    <a:pt x="45847" y="2032"/>
                    <a:pt x="49784" y="1143"/>
                  </a:cubicBezTo>
                  <a:cubicBezTo>
                    <a:pt x="53721" y="254"/>
                    <a:pt x="57785" y="0"/>
                    <a:pt x="61976" y="0"/>
                  </a:cubicBezTo>
                  <a:cubicBezTo>
                    <a:pt x="66167" y="0"/>
                    <a:pt x="70104" y="381"/>
                    <a:pt x="74041" y="1143"/>
                  </a:cubicBezTo>
                  <a:cubicBezTo>
                    <a:pt x="77978" y="1905"/>
                    <a:pt x="81915" y="3048"/>
                    <a:pt x="85598" y="4699"/>
                  </a:cubicBezTo>
                  <a:cubicBezTo>
                    <a:pt x="89281" y="6350"/>
                    <a:pt x="92964" y="8128"/>
                    <a:pt x="96266" y="10414"/>
                  </a:cubicBezTo>
                  <a:cubicBezTo>
                    <a:pt x="99568" y="12700"/>
                    <a:pt x="102743" y="15240"/>
                    <a:pt x="105664" y="18161"/>
                  </a:cubicBezTo>
                  <a:cubicBezTo>
                    <a:pt x="108585" y="21082"/>
                    <a:pt x="111125" y="24130"/>
                    <a:pt x="113411" y="27559"/>
                  </a:cubicBezTo>
                  <a:cubicBezTo>
                    <a:pt x="115697" y="30988"/>
                    <a:pt x="117602" y="34544"/>
                    <a:pt x="119126" y="38227"/>
                  </a:cubicBezTo>
                  <a:cubicBezTo>
                    <a:pt x="120650" y="41910"/>
                    <a:pt x="121793" y="45847"/>
                    <a:pt x="122682" y="49784"/>
                  </a:cubicBezTo>
                  <a:cubicBezTo>
                    <a:pt x="123571" y="53721"/>
                    <a:pt x="123825" y="57785"/>
                    <a:pt x="123825" y="61849"/>
                  </a:cubicBezTo>
                  <a:close/>
                </a:path>
              </a:pathLst>
            </a:custGeom>
            <a:solidFill>
              <a:srgbClr val="000000"/>
            </a:solidFill>
          </p:spPr>
        </p:sp>
      </p:grpSp>
      <p:sp>
        <p:nvSpPr>
          <p:cNvPr name="Freeform 9" id="9"/>
          <p:cNvSpPr/>
          <p:nvPr/>
        </p:nvSpPr>
        <p:spPr>
          <a:xfrm flipH="false" flipV="false" rot="0">
            <a:off x="11511638" y="2980178"/>
            <a:ext cx="6340634" cy="5254800"/>
          </a:xfrm>
          <a:custGeom>
            <a:avLst/>
            <a:gdLst/>
            <a:ahLst/>
            <a:cxnLst/>
            <a:rect r="r" b="b" t="t" l="l"/>
            <a:pathLst>
              <a:path h="5254800" w="6340634">
                <a:moveTo>
                  <a:pt x="0" y="0"/>
                </a:moveTo>
                <a:lnTo>
                  <a:pt x="6340633" y="0"/>
                </a:lnTo>
                <a:lnTo>
                  <a:pt x="6340633" y="5254800"/>
                </a:lnTo>
                <a:lnTo>
                  <a:pt x="0" y="5254800"/>
                </a:lnTo>
                <a:lnTo>
                  <a:pt x="0" y="0"/>
                </a:lnTo>
                <a:close/>
              </a:path>
            </a:pathLst>
          </a:custGeom>
          <a:blipFill>
            <a:blip r:embed="rId4"/>
            <a:stretch>
              <a:fillRect l="0" t="0" r="0" b="0"/>
            </a:stretch>
          </a:blipFill>
        </p:spPr>
      </p:sp>
      <p:sp>
        <p:nvSpPr>
          <p:cNvPr name="TextBox 10" id="10"/>
          <p:cNvSpPr txBox="true"/>
          <p:nvPr/>
        </p:nvSpPr>
        <p:spPr>
          <a:xfrm rot="0">
            <a:off x="1663027" y="1553127"/>
            <a:ext cx="7793384" cy="1133475"/>
          </a:xfrm>
          <a:prstGeom prst="rect">
            <a:avLst/>
          </a:prstGeom>
        </p:spPr>
        <p:txBody>
          <a:bodyPr anchor="t" rtlCol="false" tIns="0" lIns="0" bIns="0" rIns="0">
            <a:spAutoFit/>
          </a:bodyPr>
          <a:lstStyle/>
          <a:p>
            <a:pPr algn="l">
              <a:lnSpc>
                <a:spcPts val="8400"/>
              </a:lnSpc>
            </a:pPr>
            <a:r>
              <a:rPr lang="en-US" b="true" sz="6000">
                <a:solidFill>
                  <a:srgbClr val="004AAD"/>
                </a:solidFill>
                <a:latin typeface="Poppins Bold"/>
                <a:ea typeface="Poppins Bold"/>
                <a:cs typeface="Poppins Bold"/>
                <a:sym typeface="Poppins Bold"/>
              </a:rPr>
              <a:t>Problem Statement</a:t>
            </a:r>
          </a:p>
        </p:txBody>
      </p:sp>
      <p:sp>
        <p:nvSpPr>
          <p:cNvPr name="TextBox 11" id="11"/>
          <p:cNvSpPr txBox="true"/>
          <p:nvPr/>
        </p:nvSpPr>
        <p:spPr>
          <a:xfrm rot="0">
            <a:off x="2268160" y="3319910"/>
            <a:ext cx="8003115" cy="2502341"/>
          </a:xfrm>
          <a:prstGeom prst="rect">
            <a:avLst/>
          </a:prstGeom>
        </p:spPr>
        <p:txBody>
          <a:bodyPr anchor="t" rtlCol="false" tIns="0" lIns="0" bIns="0" rIns="0">
            <a:spAutoFit/>
          </a:bodyPr>
          <a:lstStyle/>
          <a:p>
            <a:pPr algn="just">
              <a:lnSpc>
                <a:spcPts val="3898"/>
              </a:lnSpc>
            </a:pPr>
            <a:r>
              <a:rPr lang="en-US" sz="2802" spc="151">
                <a:solidFill>
                  <a:srgbClr val="000000"/>
                </a:solidFill>
                <a:latin typeface="Poppins"/>
                <a:ea typeface="Poppins"/>
                <a:cs typeface="Poppins"/>
                <a:sym typeface="Poppins"/>
              </a:rPr>
              <a:t>AtliQ Grands, a reputable Indian hotel chain, faces declining revenue and market share. To reverse this trend, they have embarked on a data-driven approach by leveraging data analytics.</a:t>
            </a:r>
          </a:p>
        </p:txBody>
      </p:sp>
      <p:sp>
        <p:nvSpPr>
          <p:cNvPr name="TextBox 12" id="12"/>
          <p:cNvSpPr txBox="true"/>
          <p:nvPr/>
        </p:nvSpPr>
        <p:spPr>
          <a:xfrm rot="0">
            <a:off x="2268160" y="6291710"/>
            <a:ext cx="8003134" cy="2997632"/>
          </a:xfrm>
          <a:prstGeom prst="rect">
            <a:avLst/>
          </a:prstGeom>
        </p:spPr>
        <p:txBody>
          <a:bodyPr anchor="t" rtlCol="false" tIns="0" lIns="0" bIns="0" rIns="0">
            <a:spAutoFit/>
          </a:bodyPr>
          <a:lstStyle/>
          <a:p>
            <a:pPr algn="just">
              <a:lnSpc>
                <a:spcPts val="3898"/>
              </a:lnSpc>
            </a:pPr>
            <a:r>
              <a:rPr lang="en-US" sz="2802" spc="151">
                <a:solidFill>
                  <a:srgbClr val="000000"/>
                </a:solidFill>
                <a:latin typeface="Poppins"/>
                <a:ea typeface="Poppins"/>
                <a:cs typeface="Poppins"/>
                <a:sym typeface="Poppins"/>
              </a:rPr>
              <a:t>The project's objective is to analyze booking data from diverse sources, including their website and third-party platforms, to discover strategies for increasing revenue and enhancing competitiveness.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579291" cy="10287000"/>
            <a:chOff x="0" y="0"/>
            <a:chExt cx="579285" cy="10287000"/>
          </a:xfrm>
        </p:grpSpPr>
        <p:sp>
          <p:nvSpPr>
            <p:cNvPr name="Freeform 3" id="3"/>
            <p:cNvSpPr/>
            <p:nvPr/>
          </p:nvSpPr>
          <p:spPr>
            <a:xfrm flipH="false" flipV="false" rot="0">
              <a:off x="0" y="0"/>
              <a:ext cx="579247" cy="10287000"/>
            </a:xfrm>
            <a:custGeom>
              <a:avLst/>
              <a:gdLst/>
              <a:ahLst/>
              <a:cxnLst/>
              <a:rect r="r" b="b" t="t" l="l"/>
              <a:pathLst>
                <a:path h="10287000" w="579247">
                  <a:moveTo>
                    <a:pt x="0" y="0"/>
                  </a:moveTo>
                  <a:lnTo>
                    <a:pt x="0" y="10287000"/>
                  </a:lnTo>
                  <a:lnTo>
                    <a:pt x="579247" y="10287000"/>
                  </a:lnTo>
                  <a:lnTo>
                    <a:pt x="579247" y="0"/>
                  </a:lnTo>
                  <a:close/>
                </a:path>
              </a:pathLst>
            </a:custGeom>
            <a:gradFill rotWithShape="true">
              <a:gsLst>
                <a:gs pos="0">
                  <a:srgbClr val="000000">
                    <a:alpha val="100000"/>
                  </a:srgbClr>
                </a:gs>
                <a:gs pos="100000">
                  <a:srgbClr val="3533CD">
                    <a:alpha val="100000"/>
                  </a:srgbClr>
                </a:gs>
              </a:gsLst>
              <a:lin ang="0"/>
            </a:gradFill>
          </p:spPr>
        </p:sp>
      </p:grpSp>
      <p:sp>
        <p:nvSpPr>
          <p:cNvPr name="Freeform 4" id="4"/>
          <p:cNvSpPr/>
          <p:nvPr/>
        </p:nvSpPr>
        <p:spPr>
          <a:xfrm flipH="false" flipV="false" rot="0">
            <a:off x="16318563" y="0"/>
            <a:ext cx="1969437" cy="1519923"/>
          </a:xfrm>
          <a:custGeom>
            <a:avLst/>
            <a:gdLst/>
            <a:ahLst/>
            <a:cxnLst/>
            <a:rect r="r" b="b" t="t" l="l"/>
            <a:pathLst>
              <a:path h="1519923" w="1969437">
                <a:moveTo>
                  <a:pt x="0" y="0"/>
                </a:moveTo>
                <a:lnTo>
                  <a:pt x="1969437" y="0"/>
                </a:lnTo>
                <a:lnTo>
                  <a:pt x="1969437" y="1519924"/>
                </a:lnTo>
                <a:lnTo>
                  <a:pt x="0" y="15199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a:grpSpLocks noChangeAspect="true"/>
          </p:cNvGrpSpPr>
          <p:nvPr/>
        </p:nvGrpSpPr>
        <p:grpSpPr>
          <a:xfrm rot="0">
            <a:off x="1773250" y="3884295"/>
            <a:ext cx="104775" cy="104775"/>
            <a:chOff x="0" y="0"/>
            <a:chExt cx="104775" cy="104775"/>
          </a:xfrm>
        </p:grpSpPr>
        <p:sp>
          <p:nvSpPr>
            <p:cNvPr name="Freeform 6" id="6"/>
            <p:cNvSpPr/>
            <p:nvPr/>
          </p:nvSpPr>
          <p:spPr>
            <a:xfrm flipH="false" flipV="false" rot="0">
              <a:off x="0" y="127"/>
              <a:ext cx="104775" cy="104394"/>
            </a:xfrm>
            <a:custGeom>
              <a:avLst/>
              <a:gdLst/>
              <a:ahLst/>
              <a:cxnLst/>
              <a:rect r="r" b="b" t="t" l="l"/>
              <a:pathLst>
                <a:path h="104394" w="104775">
                  <a:moveTo>
                    <a:pt x="104775" y="52197"/>
                  </a:moveTo>
                  <a:cubicBezTo>
                    <a:pt x="104775" y="55626"/>
                    <a:pt x="104394" y="59055"/>
                    <a:pt x="103759" y="62357"/>
                  </a:cubicBezTo>
                  <a:cubicBezTo>
                    <a:pt x="103124" y="65659"/>
                    <a:pt x="102108" y="68961"/>
                    <a:pt x="100838" y="72136"/>
                  </a:cubicBezTo>
                  <a:cubicBezTo>
                    <a:pt x="99568" y="75311"/>
                    <a:pt x="97917" y="78359"/>
                    <a:pt x="96012" y="81153"/>
                  </a:cubicBezTo>
                  <a:cubicBezTo>
                    <a:pt x="94107" y="83947"/>
                    <a:pt x="91948" y="86614"/>
                    <a:pt x="89535" y="89154"/>
                  </a:cubicBezTo>
                  <a:cubicBezTo>
                    <a:pt x="87122" y="91694"/>
                    <a:pt x="84455" y="93726"/>
                    <a:pt x="81534" y="95631"/>
                  </a:cubicBezTo>
                  <a:cubicBezTo>
                    <a:pt x="78613" y="97536"/>
                    <a:pt x="75692" y="99187"/>
                    <a:pt x="72517" y="100457"/>
                  </a:cubicBezTo>
                  <a:cubicBezTo>
                    <a:pt x="69342" y="101727"/>
                    <a:pt x="66040" y="102743"/>
                    <a:pt x="62738" y="103378"/>
                  </a:cubicBezTo>
                  <a:cubicBezTo>
                    <a:pt x="59436" y="104013"/>
                    <a:pt x="56007" y="104394"/>
                    <a:pt x="52578" y="104394"/>
                  </a:cubicBezTo>
                  <a:cubicBezTo>
                    <a:pt x="49149" y="104394"/>
                    <a:pt x="45720" y="104013"/>
                    <a:pt x="42418" y="103378"/>
                  </a:cubicBezTo>
                  <a:cubicBezTo>
                    <a:pt x="39116" y="102743"/>
                    <a:pt x="35814" y="101727"/>
                    <a:pt x="32639" y="100457"/>
                  </a:cubicBezTo>
                  <a:cubicBezTo>
                    <a:pt x="29464" y="99187"/>
                    <a:pt x="26416" y="97536"/>
                    <a:pt x="23622" y="95631"/>
                  </a:cubicBezTo>
                  <a:cubicBezTo>
                    <a:pt x="20828" y="93726"/>
                    <a:pt x="18161" y="91567"/>
                    <a:pt x="15621" y="89154"/>
                  </a:cubicBezTo>
                  <a:cubicBezTo>
                    <a:pt x="13081" y="86741"/>
                    <a:pt x="11049" y="84074"/>
                    <a:pt x="9144" y="81153"/>
                  </a:cubicBezTo>
                  <a:cubicBezTo>
                    <a:pt x="7239" y="78232"/>
                    <a:pt x="5334" y="75438"/>
                    <a:pt x="3937" y="72263"/>
                  </a:cubicBezTo>
                  <a:cubicBezTo>
                    <a:pt x="2540" y="69088"/>
                    <a:pt x="1651" y="65913"/>
                    <a:pt x="1016" y="62484"/>
                  </a:cubicBezTo>
                  <a:cubicBezTo>
                    <a:pt x="381" y="59055"/>
                    <a:pt x="0" y="55753"/>
                    <a:pt x="0" y="52197"/>
                  </a:cubicBezTo>
                  <a:cubicBezTo>
                    <a:pt x="0" y="48641"/>
                    <a:pt x="381" y="45339"/>
                    <a:pt x="1016" y="42037"/>
                  </a:cubicBezTo>
                  <a:cubicBezTo>
                    <a:pt x="1651" y="38735"/>
                    <a:pt x="2667" y="35433"/>
                    <a:pt x="3937" y="32258"/>
                  </a:cubicBezTo>
                  <a:cubicBezTo>
                    <a:pt x="5207" y="29083"/>
                    <a:pt x="6858" y="26035"/>
                    <a:pt x="8763" y="23241"/>
                  </a:cubicBezTo>
                  <a:cubicBezTo>
                    <a:pt x="10668" y="20447"/>
                    <a:pt x="12827" y="17780"/>
                    <a:pt x="15240" y="15240"/>
                  </a:cubicBezTo>
                  <a:cubicBezTo>
                    <a:pt x="17653" y="12700"/>
                    <a:pt x="20320" y="10668"/>
                    <a:pt x="23241" y="8763"/>
                  </a:cubicBezTo>
                  <a:cubicBezTo>
                    <a:pt x="26162" y="6858"/>
                    <a:pt x="29083" y="5207"/>
                    <a:pt x="32258" y="3937"/>
                  </a:cubicBezTo>
                  <a:cubicBezTo>
                    <a:pt x="35433" y="2667"/>
                    <a:pt x="38735" y="1651"/>
                    <a:pt x="42037" y="1016"/>
                  </a:cubicBezTo>
                  <a:cubicBezTo>
                    <a:pt x="45339" y="381"/>
                    <a:pt x="48768" y="0"/>
                    <a:pt x="52197" y="0"/>
                  </a:cubicBezTo>
                  <a:cubicBezTo>
                    <a:pt x="55626" y="0"/>
                    <a:pt x="59055" y="381"/>
                    <a:pt x="62357" y="1016"/>
                  </a:cubicBezTo>
                  <a:cubicBezTo>
                    <a:pt x="65659" y="1651"/>
                    <a:pt x="68961" y="2667"/>
                    <a:pt x="72136" y="3937"/>
                  </a:cubicBezTo>
                  <a:cubicBezTo>
                    <a:pt x="75311" y="5207"/>
                    <a:pt x="78359" y="6858"/>
                    <a:pt x="81153" y="8763"/>
                  </a:cubicBezTo>
                  <a:cubicBezTo>
                    <a:pt x="83947" y="10668"/>
                    <a:pt x="86614" y="12827"/>
                    <a:pt x="89154" y="15240"/>
                  </a:cubicBezTo>
                  <a:cubicBezTo>
                    <a:pt x="91694" y="17653"/>
                    <a:pt x="93726" y="20320"/>
                    <a:pt x="95631" y="23241"/>
                  </a:cubicBezTo>
                  <a:cubicBezTo>
                    <a:pt x="97536" y="26162"/>
                    <a:pt x="99187" y="29083"/>
                    <a:pt x="100457" y="32258"/>
                  </a:cubicBezTo>
                  <a:cubicBezTo>
                    <a:pt x="101727" y="35433"/>
                    <a:pt x="102743" y="38735"/>
                    <a:pt x="103378" y="42037"/>
                  </a:cubicBezTo>
                  <a:cubicBezTo>
                    <a:pt x="104013" y="45339"/>
                    <a:pt x="104394" y="48768"/>
                    <a:pt x="104394" y="52197"/>
                  </a:cubicBezTo>
                  <a:close/>
                </a:path>
              </a:pathLst>
            </a:custGeom>
            <a:solidFill>
              <a:srgbClr val="0F0E0E"/>
            </a:solidFill>
          </p:spPr>
        </p:sp>
      </p:grpSp>
      <p:grpSp>
        <p:nvGrpSpPr>
          <p:cNvPr name="Group 7" id="7"/>
          <p:cNvGrpSpPr>
            <a:grpSpLocks noChangeAspect="true"/>
          </p:cNvGrpSpPr>
          <p:nvPr/>
        </p:nvGrpSpPr>
        <p:grpSpPr>
          <a:xfrm rot="0">
            <a:off x="1773250" y="4884420"/>
            <a:ext cx="104775" cy="104775"/>
            <a:chOff x="0" y="0"/>
            <a:chExt cx="104775" cy="104775"/>
          </a:xfrm>
        </p:grpSpPr>
        <p:sp>
          <p:nvSpPr>
            <p:cNvPr name="Freeform 8" id="8"/>
            <p:cNvSpPr/>
            <p:nvPr/>
          </p:nvSpPr>
          <p:spPr>
            <a:xfrm flipH="false" flipV="false" rot="0">
              <a:off x="0" y="127"/>
              <a:ext cx="104775" cy="104394"/>
            </a:xfrm>
            <a:custGeom>
              <a:avLst/>
              <a:gdLst/>
              <a:ahLst/>
              <a:cxnLst/>
              <a:rect r="r" b="b" t="t" l="l"/>
              <a:pathLst>
                <a:path h="104394" w="104775">
                  <a:moveTo>
                    <a:pt x="104775" y="52197"/>
                  </a:moveTo>
                  <a:cubicBezTo>
                    <a:pt x="104775" y="55626"/>
                    <a:pt x="104394" y="59055"/>
                    <a:pt x="103759" y="62357"/>
                  </a:cubicBezTo>
                  <a:cubicBezTo>
                    <a:pt x="103124" y="65659"/>
                    <a:pt x="102108" y="68961"/>
                    <a:pt x="100838" y="72136"/>
                  </a:cubicBezTo>
                  <a:cubicBezTo>
                    <a:pt x="99568" y="75311"/>
                    <a:pt x="97917" y="78359"/>
                    <a:pt x="96012" y="81153"/>
                  </a:cubicBezTo>
                  <a:cubicBezTo>
                    <a:pt x="94107" y="83947"/>
                    <a:pt x="91948" y="86614"/>
                    <a:pt x="89535" y="89154"/>
                  </a:cubicBezTo>
                  <a:cubicBezTo>
                    <a:pt x="87122" y="91694"/>
                    <a:pt x="84455" y="93726"/>
                    <a:pt x="81534" y="95631"/>
                  </a:cubicBezTo>
                  <a:cubicBezTo>
                    <a:pt x="78613" y="97536"/>
                    <a:pt x="75692" y="99187"/>
                    <a:pt x="72517" y="100457"/>
                  </a:cubicBezTo>
                  <a:cubicBezTo>
                    <a:pt x="69342" y="101727"/>
                    <a:pt x="66040" y="102743"/>
                    <a:pt x="62738" y="103378"/>
                  </a:cubicBezTo>
                  <a:cubicBezTo>
                    <a:pt x="59436" y="104013"/>
                    <a:pt x="56007" y="104394"/>
                    <a:pt x="52578" y="104394"/>
                  </a:cubicBezTo>
                  <a:cubicBezTo>
                    <a:pt x="49149" y="104394"/>
                    <a:pt x="45720" y="104013"/>
                    <a:pt x="42418" y="103378"/>
                  </a:cubicBezTo>
                  <a:cubicBezTo>
                    <a:pt x="39116" y="102743"/>
                    <a:pt x="35814" y="101727"/>
                    <a:pt x="32639" y="100457"/>
                  </a:cubicBezTo>
                  <a:cubicBezTo>
                    <a:pt x="29464" y="99187"/>
                    <a:pt x="26416" y="97536"/>
                    <a:pt x="23622" y="95631"/>
                  </a:cubicBezTo>
                  <a:cubicBezTo>
                    <a:pt x="20828" y="93726"/>
                    <a:pt x="18161" y="91567"/>
                    <a:pt x="15621" y="89154"/>
                  </a:cubicBezTo>
                  <a:cubicBezTo>
                    <a:pt x="13081" y="86741"/>
                    <a:pt x="11049" y="84074"/>
                    <a:pt x="9144" y="81153"/>
                  </a:cubicBezTo>
                  <a:cubicBezTo>
                    <a:pt x="7239" y="78232"/>
                    <a:pt x="5334" y="75438"/>
                    <a:pt x="3937" y="72263"/>
                  </a:cubicBezTo>
                  <a:cubicBezTo>
                    <a:pt x="2540" y="69088"/>
                    <a:pt x="1651" y="65913"/>
                    <a:pt x="1016" y="62484"/>
                  </a:cubicBezTo>
                  <a:cubicBezTo>
                    <a:pt x="381" y="59055"/>
                    <a:pt x="0" y="55753"/>
                    <a:pt x="0" y="52197"/>
                  </a:cubicBezTo>
                  <a:cubicBezTo>
                    <a:pt x="0" y="48641"/>
                    <a:pt x="381" y="45339"/>
                    <a:pt x="1016" y="42037"/>
                  </a:cubicBezTo>
                  <a:cubicBezTo>
                    <a:pt x="1651" y="38735"/>
                    <a:pt x="2667" y="35433"/>
                    <a:pt x="3937" y="32258"/>
                  </a:cubicBezTo>
                  <a:cubicBezTo>
                    <a:pt x="5207" y="29083"/>
                    <a:pt x="6858" y="26035"/>
                    <a:pt x="8763" y="23241"/>
                  </a:cubicBezTo>
                  <a:cubicBezTo>
                    <a:pt x="10668" y="20447"/>
                    <a:pt x="12827" y="17780"/>
                    <a:pt x="15240" y="15240"/>
                  </a:cubicBezTo>
                  <a:cubicBezTo>
                    <a:pt x="17653" y="12700"/>
                    <a:pt x="20320" y="10668"/>
                    <a:pt x="23241" y="8763"/>
                  </a:cubicBezTo>
                  <a:cubicBezTo>
                    <a:pt x="26162" y="6858"/>
                    <a:pt x="29083" y="5207"/>
                    <a:pt x="32258" y="3937"/>
                  </a:cubicBezTo>
                  <a:cubicBezTo>
                    <a:pt x="35433" y="2667"/>
                    <a:pt x="38735" y="1651"/>
                    <a:pt x="42037" y="1016"/>
                  </a:cubicBezTo>
                  <a:cubicBezTo>
                    <a:pt x="45339" y="381"/>
                    <a:pt x="48768" y="0"/>
                    <a:pt x="52197" y="0"/>
                  </a:cubicBezTo>
                  <a:cubicBezTo>
                    <a:pt x="55626" y="0"/>
                    <a:pt x="59055" y="381"/>
                    <a:pt x="62357" y="1016"/>
                  </a:cubicBezTo>
                  <a:cubicBezTo>
                    <a:pt x="65659" y="1651"/>
                    <a:pt x="68961" y="2667"/>
                    <a:pt x="72136" y="3937"/>
                  </a:cubicBezTo>
                  <a:cubicBezTo>
                    <a:pt x="75311" y="5207"/>
                    <a:pt x="78359" y="6858"/>
                    <a:pt x="81153" y="8763"/>
                  </a:cubicBezTo>
                  <a:cubicBezTo>
                    <a:pt x="83947" y="10668"/>
                    <a:pt x="86614" y="12827"/>
                    <a:pt x="89154" y="15240"/>
                  </a:cubicBezTo>
                  <a:cubicBezTo>
                    <a:pt x="91694" y="17653"/>
                    <a:pt x="93726" y="20320"/>
                    <a:pt x="95631" y="23241"/>
                  </a:cubicBezTo>
                  <a:cubicBezTo>
                    <a:pt x="97536" y="26162"/>
                    <a:pt x="99187" y="29083"/>
                    <a:pt x="100457" y="32258"/>
                  </a:cubicBezTo>
                  <a:cubicBezTo>
                    <a:pt x="101727" y="35433"/>
                    <a:pt x="102743" y="38735"/>
                    <a:pt x="103378" y="42037"/>
                  </a:cubicBezTo>
                  <a:cubicBezTo>
                    <a:pt x="104013" y="45339"/>
                    <a:pt x="104394" y="48768"/>
                    <a:pt x="104394" y="52197"/>
                  </a:cubicBezTo>
                  <a:close/>
                </a:path>
              </a:pathLst>
            </a:custGeom>
            <a:solidFill>
              <a:srgbClr val="0F0E0E"/>
            </a:solidFill>
          </p:spPr>
        </p:sp>
      </p:grpSp>
      <p:grpSp>
        <p:nvGrpSpPr>
          <p:cNvPr name="Group 9" id="9"/>
          <p:cNvGrpSpPr>
            <a:grpSpLocks noChangeAspect="true"/>
          </p:cNvGrpSpPr>
          <p:nvPr/>
        </p:nvGrpSpPr>
        <p:grpSpPr>
          <a:xfrm rot="0">
            <a:off x="1773250" y="5884545"/>
            <a:ext cx="104775" cy="104775"/>
            <a:chOff x="0" y="0"/>
            <a:chExt cx="104775" cy="104775"/>
          </a:xfrm>
        </p:grpSpPr>
        <p:sp>
          <p:nvSpPr>
            <p:cNvPr name="Freeform 10" id="10"/>
            <p:cNvSpPr/>
            <p:nvPr/>
          </p:nvSpPr>
          <p:spPr>
            <a:xfrm flipH="false" flipV="false" rot="0">
              <a:off x="0" y="127"/>
              <a:ext cx="104775" cy="104394"/>
            </a:xfrm>
            <a:custGeom>
              <a:avLst/>
              <a:gdLst/>
              <a:ahLst/>
              <a:cxnLst/>
              <a:rect r="r" b="b" t="t" l="l"/>
              <a:pathLst>
                <a:path h="104394" w="104775">
                  <a:moveTo>
                    <a:pt x="104775" y="52197"/>
                  </a:moveTo>
                  <a:cubicBezTo>
                    <a:pt x="104775" y="55626"/>
                    <a:pt x="104394" y="59055"/>
                    <a:pt x="103759" y="62357"/>
                  </a:cubicBezTo>
                  <a:cubicBezTo>
                    <a:pt x="103124" y="65659"/>
                    <a:pt x="102108" y="68961"/>
                    <a:pt x="100838" y="72136"/>
                  </a:cubicBezTo>
                  <a:cubicBezTo>
                    <a:pt x="99568" y="75311"/>
                    <a:pt x="97917" y="78359"/>
                    <a:pt x="96012" y="81153"/>
                  </a:cubicBezTo>
                  <a:cubicBezTo>
                    <a:pt x="94107" y="83947"/>
                    <a:pt x="91948" y="86614"/>
                    <a:pt x="89535" y="89154"/>
                  </a:cubicBezTo>
                  <a:cubicBezTo>
                    <a:pt x="87122" y="91694"/>
                    <a:pt x="84455" y="93726"/>
                    <a:pt x="81534" y="95631"/>
                  </a:cubicBezTo>
                  <a:cubicBezTo>
                    <a:pt x="78613" y="97536"/>
                    <a:pt x="75692" y="99187"/>
                    <a:pt x="72517" y="100457"/>
                  </a:cubicBezTo>
                  <a:cubicBezTo>
                    <a:pt x="69342" y="101727"/>
                    <a:pt x="66040" y="102743"/>
                    <a:pt x="62738" y="103378"/>
                  </a:cubicBezTo>
                  <a:cubicBezTo>
                    <a:pt x="59436" y="104013"/>
                    <a:pt x="56007" y="104394"/>
                    <a:pt x="52578" y="104394"/>
                  </a:cubicBezTo>
                  <a:cubicBezTo>
                    <a:pt x="49149" y="104394"/>
                    <a:pt x="45720" y="104013"/>
                    <a:pt x="42418" y="103378"/>
                  </a:cubicBezTo>
                  <a:cubicBezTo>
                    <a:pt x="39116" y="102743"/>
                    <a:pt x="35814" y="101727"/>
                    <a:pt x="32639" y="100457"/>
                  </a:cubicBezTo>
                  <a:cubicBezTo>
                    <a:pt x="29464" y="99187"/>
                    <a:pt x="26416" y="97536"/>
                    <a:pt x="23622" y="95631"/>
                  </a:cubicBezTo>
                  <a:cubicBezTo>
                    <a:pt x="20828" y="93726"/>
                    <a:pt x="18161" y="91567"/>
                    <a:pt x="15621" y="89154"/>
                  </a:cubicBezTo>
                  <a:cubicBezTo>
                    <a:pt x="13081" y="86741"/>
                    <a:pt x="11049" y="84074"/>
                    <a:pt x="9144" y="81153"/>
                  </a:cubicBezTo>
                  <a:cubicBezTo>
                    <a:pt x="7239" y="78232"/>
                    <a:pt x="5334" y="75438"/>
                    <a:pt x="3937" y="72263"/>
                  </a:cubicBezTo>
                  <a:cubicBezTo>
                    <a:pt x="2540" y="69088"/>
                    <a:pt x="1651" y="65913"/>
                    <a:pt x="1016" y="62484"/>
                  </a:cubicBezTo>
                  <a:cubicBezTo>
                    <a:pt x="381" y="59055"/>
                    <a:pt x="0" y="55753"/>
                    <a:pt x="0" y="52197"/>
                  </a:cubicBezTo>
                  <a:cubicBezTo>
                    <a:pt x="0" y="48641"/>
                    <a:pt x="381" y="45339"/>
                    <a:pt x="1016" y="42037"/>
                  </a:cubicBezTo>
                  <a:cubicBezTo>
                    <a:pt x="1651" y="38735"/>
                    <a:pt x="2667" y="35433"/>
                    <a:pt x="3937" y="32258"/>
                  </a:cubicBezTo>
                  <a:cubicBezTo>
                    <a:pt x="5207" y="29083"/>
                    <a:pt x="6858" y="26035"/>
                    <a:pt x="8763" y="23241"/>
                  </a:cubicBezTo>
                  <a:cubicBezTo>
                    <a:pt x="10668" y="20447"/>
                    <a:pt x="12827" y="17780"/>
                    <a:pt x="15240" y="15240"/>
                  </a:cubicBezTo>
                  <a:cubicBezTo>
                    <a:pt x="17653" y="12700"/>
                    <a:pt x="20320" y="10668"/>
                    <a:pt x="23241" y="8763"/>
                  </a:cubicBezTo>
                  <a:cubicBezTo>
                    <a:pt x="26162" y="6858"/>
                    <a:pt x="29083" y="5207"/>
                    <a:pt x="32258" y="3937"/>
                  </a:cubicBezTo>
                  <a:cubicBezTo>
                    <a:pt x="35433" y="2667"/>
                    <a:pt x="38735" y="1651"/>
                    <a:pt x="42037" y="1016"/>
                  </a:cubicBezTo>
                  <a:cubicBezTo>
                    <a:pt x="45339" y="381"/>
                    <a:pt x="48768" y="0"/>
                    <a:pt x="52197" y="0"/>
                  </a:cubicBezTo>
                  <a:cubicBezTo>
                    <a:pt x="55626" y="0"/>
                    <a:pt x="59055" y="381"/>
                    <a:pt x="62357" y="1016"/>
                  </a:cubicBezTo>
                  <a:cubicBezTo>
                    <a:pt x="65659" y="1651"/>
                    <a:pt x="68961" y="2667"/>
                    <a:pt x="72136" y="3937"/>
                  </a:cubicBezTo>
                  <a:cubicBezTo>
                    <a:pt x="75311" y="5207"/>
                    <a:pt x="78359" y="6858"/>
                    <a:pt x="81153" y="8763"/>
                  </a:cubicBezTo>
                  <a:cubicBezTo>
                    <a:pt x="83947" y="10668"/>
                    <a:pt x="86614" y="12827"/>
                    <a:pt x="89154" y="15240"/>
                  </a:cubicBezTo>
                  <a:cubicBezTo>
                    <a:pt x="91694" y="17653"/>
                    <a:pt x="93726" y="20320"/>
                    <a:pt x="95631" y="23241"/>
                  </a:cubicBezTo>
                  <a:cubicBezTo>
                    <a:pt x="97536" y="26162"/>
                    <a:pt x="99187" y="29083"/>
                    <a:pt x="100457" y="32258"/>
                  </a:cubicBezTo>
                  <a:cubicBezTo>
                    <a:pt x="101727" y="35433"/>
                    <a:pt x="102743" y="38735"/>
                    <a:pt x="103378" y="42037"/>
                  </a:cubicBezTo>
                  <a:cubicBezTo>
                    <a:pt x="104013" y="45339"/>
                    <a:pt x="104394" y="48768"/>
                    <a:pt x="104394" y="52197"/>
                  </a:cubicBezTo>
                  <a:close/>
                </a:path>
              </a:pathLst>
            </a:custGeom>
            <a:solidFill>
              <a:srgbClr val="0F0E0E"/>
            </a:solidFill>
          </p:spPr>
        </p:sp>
      </p:grpSp>
      <p:grpSp>
        <p:nvGrpSpPr>
          <p:cNvPr name="Group 11" id="11"/>
          <p:cNvGrpSpPr>
            <a:grpSpLocks noChangeAspect="true"/>
          </p:cNvGrpSpPr>
          <p:nvPr/>
        </p:nvGrpSpPr>
        <p:grpSpPr>
          <a:xfrm rot="0">
            <a:off x="1773250" y="6884670"/>
            <a:ext cx="104775" cy="104775"/>
            <a:chOff x="0" y="0"/>
            <a:chExt cx="104775" cy="104775"/>
          </a:xfrm>
        </p:grpSpPr>
        <p:sp>
          <p:nvSpPr>
            <p:cNvPr name="Freeform 12" id="12"/>
            <p:cNvSpPr/>
            <p:nvPr/>
          </p:nvSpPr>
          <p:spPr>
            <a:xfrm flipH="false" flipV="false" rot="0">
              <a:off x="0" y="127"/>
              <a:ext cx="104775" cy="104394"/>
            </a:xfrm>
            <a:custGeom>
              <a:avLst/>
              <a:gdLst/>
              <a:ahLst/>
              <a:cxnLst/>
              <a:rect r="r" b="b" t="t" l="l"/>
              <a:pathLst>
                <a:path h="104394" w="104775">
                  <a:moveTo>
                    <a:pt x="104775" y="52197"/>
                  </a:moveTo>
                  <a:cubicBezTo>
                    <a:pt x="104775" y="55626"/>
                    <a:pt x="104394" y="59055"/>
                    <a:pt x="103759" y="62357"/>
                  </a:cubicBezTo>
                  <a:cubicBezTo>
                    <a:pt x="103124" y="65659"/>
                    <a:pt x="102108" y="68961"/>
                    <a:pt x="100838" y="72136"/>
                  </a:cubicBezTo>
                  <a:cubicBezTo>
                    <a:pt x="99568" y="75311"/>
                    <a:pt x="97917" y="78359"/>
                    <a:pt x="96012" y="81153"/>
                  </a:cubicBezTo>
                  <a:cubicBezTo>
                    <a:pt x="94107" y="83947"/>
                    <a:pt x="91948" y="86614"/>
                    <a:pt x="89535" y="89154"/>
                  </a:cubicBezTo>
                  <a:cubicBezTo>
                    <a:pt x="87122" y="91694"/>
                    <a:pt x="84455" y="93726"/>
                    <a:pt x="81534" y="95631"/>
                  </a:cubicBezTo>
                  <a:cubicBezTo>
                    <a:pt x="78613" y="97536"/>
                    <a:pt x="75692" y="99187"/>
                    <a:pt x="72517" y="100457"/>
                  </a:cubicBezTo>
                  <a:cubicBezTo>
                    <a:pt x="69342" y="101727"/>
                    <a:pt x="66040" y="102743"/>
                    <a:pt x="62738" y="103378"/>
                  </a:cubicBezTo>
                  <a:cubicBezTo>
                    <a:pt x="59436" y="104013"/>
                    <a:pt x="56007" y="104394"/>
                    <a:pt x="52578" y="104394"/>
                  </a:cubicBezTo>
                  <a:cubicBezTo>
                    <a:pt x="49149" y="104394"/>
                    <a:pt x="45720" y="104013"/>
                    <a:pt x="42418" y="103378"/>
                  </a:cubicBezTo>
                  <a:cubicBezTo>
                    <a:pt x="39116" y="102743"/>
                    <a:pt x="35814" y="101727"/>
                    <a:pt x="32639" y="100457"/>
                  </a:cubicBezTo>
                  <a:cubicBezTo>
                    <a:pt x="29464" y="99187"/>
                    <a:pt x="26416" y="97536"/>
                    <a:pt x="23622" y="95631"/>
                  </a:cubicBezTo>
                  <a:cubicBezTo>
                    <a:pt x="20828" y="93726"/>
                    <a:pt x="18161" y="91567"/>
                    <a:pt x="15621" y="89154"/>
                  </a:cubicBezTo>
                  <a:cubicBezTo>
                    <a:pt x="13081" y="86741"/>
                    <a:pt x="11049" y="84074"/>
                    <a:pt x="9144" y="81153"/>
                  </a:cubicBezTo>
                  <a:cubicBezTo>
                    <a:pt x="7239" y="78232"/>
                    <a:pt x="5334" y="75438"/>
                    <a:pt x="3937" y="72263"/>
                  </a:cubicBezTo>
                  <a:cubicBezTo>
                    <a:pt x="2540" y="69088"/>
                    <a:pt x="1651" y="65913"/>
                    <a:pt x="1016" y="62484"/>
                  </a:cubicBezTo>
                  <a:cubicBezTo>
                    <a:pt x="381" y="59055"/>
                    <a:pt x="0" y="55753"/>
                    <a:pt x="0" y="52197"/>
                  </a:cubicBezTo>
                  <a:cubicBezTo>
                    <a:pt x="0" y="48641"/>
                    <a:pt x="381" y="45339"/>
                    <a:pt x="1016" y="42037"/>
                  </a:cubicBezTo>
                  <a:cubicBezTo>
                    <a:pt x="1651" y="38735"/>
                    <a:pt x="2667" y="35433"/>
                    <a:pt x="3937" y="32258"/>
                  </a:cubicBezTo>
                  <a:cubicBezTo>
                    <a:pt x="5207" y="29083"/>
                    <a:pt x="6858" y="26035"/>
                    <a:pt x="8763" y="23241"/>
                  </a:cubicBezTo>
                  <a:cubicBezTo>
                    <a:pt x="10668" y="20447"/>
                    <a:pt x="12827" y="17780"/>
                    <a:pt x="15240" y="15240"/>
                  </a:cubicBezTo>
                  <a:cubicBezTo>
                    <a:pt x="17653" y="12700"/>
                    <a:pt x="20320" y="10668"/>
                    <a:pt x="23241" y="8763"/>
                  </a:cubicBezTo>
                  <a:cubicBezTo>
                    <a:pt x="26162" y="6858"/>
                    <a:pt x="29083" y="5207"/>
                    <a:pt x="32258" y="3937"/>
                  </a:cubicBezTo>
                  <a:cubicBezTo>
                    <a:pt x="35433" y="2667"/>
                    <a:pt x="38735" y="1651"/>
                    <a:pt x="42037" y="1016"/>
                  </a:cubicBezTo>
                  <a:cubicBezTo>
                    <a:pt x="45339" y="381"/>
                    <a:pt x="48768" y="0"/>
                    <a:pt x="52197" y="0"/>
                  </a:cubicBezTo>
                  <a:cubicBezTo>
                    <a:pt x="55626" y="0"/>
                    <a:pt x="59055" y="381"/>
                    <a:pt x="62357" y="1016"/>
                  </a:cubicBezTo>
                  <a:cubicBezTo>
                    <a:pt x="65659" y="1651"/>
                    <a:pt x="68961" y="2667"/>
                    <a:pt x="72136" y="3937"/>
                  </a:cubicBezTo>
                  <a:cubicBezTo>
                    <a:pt x="75311" y="5207"/>
                    <a:pt x="78359" y="6858"/>
                    <a:pt x="81153" y="8763"/>
                  </a:cubicBezTo>
                  <a:cubicBezTo>
                    <a:pt x="83947" y="10668"/>
                    <a:pt x="86614" y="12827"/>
                    <a:pt x="89154" y="15240"/>
                  </a:cubicBezTo>
                  <a:cubicBezTo>
                    <a:pt x="91694" y="17653"/>
                    <a:pt x="93726" y="20320"/>
                    <a:pt x="95631" y="23241"/>
                  </a:cubicBezTo>
                  <a:cubicBezTo>
                    <a:pt x="97536" y="26162"/>
                    <a:pt x="99187" y="29083"/>
                    <a:pt x="100457" y="32258"/>
                  </a:cubicBezTo>
                  <a:cubicBezTo>
                    <a:pt x="101727" y="35433"/>
                    <a:pt x="102743" y="38735"/>
                    <a:pt x="103378" y="42037"/>
                  </a:cubicBezTo>
                  <a:cubicBezTo>
                    <a:pt x="104013" y="45339"/>
                    <a:pt x="104394" y="48768"/>
                    <a:pt x="104394" y="52197"/>
                  </a:cubicBezTo>
                  <a:close/>
                </a:path>
              </a:pathLst>
            </a:custGeom>
            <a:solidFill>
              <a:srgbClr val="0F0E0E"/>
            </a:solidFill>
          </p:spPr>
        </p:sp>
      </p:grpSp>
      <p:grpSp>
        <p:nvGrpSpPr>
          <p:cNvPr name="Group 13" id="13"/>
          <p:cNvGrpSpPr>
            <a:grpSpLocks noChangeAspect="true"/>
          </p:cNvGrpSpPr>
          <p:nvPr/>
        </p:nvGrpSpPr>
        <p:grpSpPr>
          <a:xfrm rot="0">
            <a:off x="1773250" y="7884795"/>
            <a:ext cx="104775" cy="104775"/>
            <a:chOff x="0" y="0"/>
            <a:chExt cx="104775" cy="104775"/>
          </a:xfrm>
        </p:grpSpPr>
        <p:sp>
          <p:nvSpPr>
            <p:cNvPr name="Freeform 14" id="14"/>
            <p:cNvSpPr/>
            <p:nvPr/>
          </p:nvSpPr>
          <p:spPr>
            <a:xfrm flipH="false" flipV="false" rot="0">
              <a:off x="0" y="127"/>
              <a:ext cx="104775" cy="104394"/>
            </a:xfrm>
            <a:custGeom>
              <a:avLst/>
              <a:gdLst/>
              <a:ahLst/>
              <a:cxnLst/>
              <a:rect r="r" b="b" t="t" l="l"/>
              <a:pathLst>
                <a:path h="104394" w="104775">
                  <a:moveTo>
                    <a:pt x="104775" y="52197"/>
                  </a:moveTo>
                  <a:cubicBezTo>
                    <a:pt x="104775" y="55626"/>
                    <a:pt x="104394" y="59055"/>
                    <a:pt x="103759" y="62357"/>
                  </a:cubicBezTo>
                  <a:cubicBezTo>
                    <a:pt x="103124" y="65659"/>
                    <a:pt x="102108" y="68961"/>
                    <a:pt x="100838" y="72136"/>
                  </a:cubicBezTo>
                  <a:cubicBezTo>
                    <a:pt x="99568" y="75311"/>
                    <a:pt x="97917" y="78359"/>
                    <a:pt x="96012" y="81153"/>
                  </a:cubicBezTo>
                  <a:cubicBezTo>
                    <a:pt x="94107" y="83947"/>
                    <a:pt x="91948" y="86614"/>
                    <a:pt x="89535" y="89154"/>
                  </a:cubicBezTo>
                  <a:cubicBezTo>
                    <a:pt x="87122" y="91694"/>
                    <a:pt x="84455" y="93726"/>
                    <a:pt x="81534" y="95631"/>
                  </a:cubicBezTo>
                  <a:cubicBezTo>
                    <a:pt x="78613" y="97536"/>
                    <a:pt x="75692" y="99187"/>
                    <a:pt x="72517" y="100457"/>
                  </a:cubicBezTo>
                  <a:cubicBezTo>
                    <a:pt x="69342" y="101727"/>
                    <a:pt x="66040" y="102743"/>
                    <a:pt x="62738" y="103378"/>
                  </a:cubicBezTo>
                  <a:cubicBezTo>
                    <a:pt x="59436" y="104013"/>
                    <a:pt x="56007" y="104394"/>
                    <a:pt x="52578" y="104394"/>
                  </a:cubicBezTo>
                  <a:cubicBezTo>
                    <a:pt x="49149" y="104394"/>
                    <a:pt x="45720" y="104013"/>
                    <a:pt x="42418" y="103378"/>
                  </a:cubicBezTo>
                  <a:cubicBezTo>
                    <a:pt x="39116" y="102743"/>
                    <a:pt x="35814" y="101727"/>
                    <a:pt x="32639" y="100457"/>
                  </a:cubicBezTo>
                  <a:cubicBezTo>
                    <a:pt x="29464" y="99187"/>
                    <a:pt x="26416" y="97536"/>
                    <a:pt x="23622" y="95631"/>
                  </a:cubicBezTo>
                  <a:cubicBezTo>
                    <a:pt x="20828" y="93726"/>
                    <a:pt x="18161" y="91567"/>
                    <a:pt x="15621" y="89154"/>
                  </a:cubicBezTo>
                  <a:cubicBezTo>
                    <a:pt x="13081" y="86741"/>
                    <a:pt x="11049" y="84074"/>
                    <a:pt x="9144" y="81153"/>
                  </a:cubicBezTo>
                  <a:cubicBezTo>
                    <a:pt x="7239" y="78232"/>
                    <a:pt x="5334" y="75438"/>
                    <a:pt x="3937" y="72263"/>
                  </a:cubicBezTo>
                  <a:cubicBezTo>
                    <a:pt x="2540" y="69088"/>
                    <a:pt x="1651" y="65913"/>
                    <a:pt x="1016" y="62484"/>
                  </a:cubicBezTo>
                  <a:cubicBezTo>
                    <a:pt x="381" y="59055"/>
                    <a:pt x="0" y="55753"/>
                    <a:pt x="0" y="52197"/>
                  </a:cubicBezTo>
                  <a:cubicBezTo>
                    <a:pt x="0" y="48641"/>
                    <a:pt x="381" y="45339"/>
                    <a:pt x="1016" y="42037"/>
                  </a:cubicBezTo>
                  <a:cubicBezTo>
                    <a:pt x="1651" y="38735"/>
                    <a:pt x="2667" y="35433"/>
                    <a:pt x="3937" y="32258"/>
                  </a:cubicBezTo>
                  <a:cubicBezTo>
                    <a:pt x="5207" y="29083"/>
                    <a:pt x="6858" y="26035"/>
                    <a:pt x="8763" y="23241"/>
                  </a:cubicBezTo>
                  <a:cubicBezTo>
                    <a:pt x="10668" y="20447"/>
                    <a:pt x="12827" y="17780"/>
                    <a:pt x="15240" y="15240"/>
                  </a:cubicBezTo>
                  <a:cubicBezTo>
                    <a:pt x="17653" y="12700"/>
                    <a:pt x="20320" y="10668"/>
                    <a:pt x="23241" y="8763"/>
                  </a:cubicBezTo>
                  <a:cubicBezTo>
                    <a:pt x="26162" y="6858"/>
                    <a:pt x="29083" y="5207"/>
                    <a:pt x="32258" y="3937"/>
                  </a:cubicBezTo>
                  <a:cubicBezTo>
                    <a:pt x="35433" y="2667"/>
                    <a:pt x="38735" y="1651"/>
                    <a:pt x="42037" y="1016"/>
                  </a:cubicBezTo>
                  <a:cubicBezTo>
                    <a:pt x="45339" y="381"/>
                    <a:pt x="48768" y="0"/>
                    <a:pt x="52197" y="0"/>
                  </a:cubicBezTo>
                  <a:cubicBezTo>
                    <a:pt x="55626" y="0"/>
                    <a:pt x="59055" y="381"/>
                    <a:pt x="62357" y="1016"/>
                  </a:cubicBezTo>
                  <a:cubicBezTo>
                    <a:pt x="65659" y="1651"/>
                    <a:pt x="68961" y="2667"/>
                    <a:pt x="72136" y="3937"/>
                  </a:cubicBezTo>
                  <a:cubicBezTo>
                    <a:pt x="75311" y="5207"/>
                    <a:pt x="78359" y="6858"/>
                    <a:pt x="81153" y="8763"/>
                  </a:cubicBezTo>
                  <a:cubicBezTo>
                    <a:pt x="83947" y="10668"/>
                    <a:pt x="86614" y="12827"/>
                    <a:pt x="89154" y="15240"/>
                  </a:cubicBezTo>
                  <a:cubicBezTo>
                    <a:pt x="91694" y="17653"/>
                    <a:pt x="93726" y="20320"/>
                    <a:pt x="95631" y="23241"/>
                  </a:cubicBezTo>
                  <a:cubicBezTo>
                    <a:pt x="97536" y="26162"/>
                    <a:pt x="99187" y="29083"/>
                    <a:pt x="100457" y="32258"/>
                  </a:cubicBezTo>
                  <a:cubicBezTo>
                    <a:pt x="101727" y="35433"/>
                    <a:pt x="102743" y="38735"/>
                    <a:pt x="103378" y="42037"/>
                  </a:cubicBezTo>
                  <a:cubicBezTo>
                    <a:pt x="104013" y="45339"/>
                    <a:pt x="104394" y="48768"/>
                    <a:pt x="104394" y="52197"/>
                  </a:cubicBezTo>
                  <a:close/>
                </a:path>
              </a:pathLst>
            </a:custGeom>
            <a:solidFill>
              <a:srgbClr val="0F0E0E"/>
            </a:solidFill>
          </p:spPr>
        </p:sp>
      </p:grpSp>
      <p:grpSp>
        <p:nvGrpSpPr>
          <p:cNvPr name="Group 15" id="15"/>
          <p:cNvGrpSpPr>
            <a:grpSpLocks noChangeAspect="true"/>
          </p:cNvGrpSpPr>
          <p:nvPr/>
        </p:nvGrpSpPr>
        <p:grpSpPr>
          <a:xfrm rot="0">
            <a:off x="2292363" y="8213407"/>
            <a:ext cx="114300" cy="114300"/>
            <a:chOff x="0" y="0"/>
            <a:chExt cx="114300" cy="114300"/>
          </a:xfrm>
        </p:grpSpPr>
        <p:sp>
          <p:nvSpPr>
            <p:cNvPr name="Freeform 16" id="16"/>
            <p:cNvSpPr/>
            <p:nvPr/>
          </p:nvSpPr>
          <p:spPr>
            <a:xfrm flipH="false" flipV="false" rot="0">
              <a:off x="0" y="0"/>
              <a:ext cx="114427" cy="114300"/>
            </a:xfrm>
            <a:custGeom>
              <a:avLst/>
              <a:gdLst/>
              <a:ahLst/>
              <a:cxnLst/>
              <a:rect r="r" b="b" t="t" l="l"/>
              <a:pathLst>
                <a:path h="114300" w="114427">
                  <a:moveTo>
                    <a:pt x="114300" y="57150"/>
                  </a:moveTo>
                  <a:cubicBezTo>
                    <a:pt x="114300" y="60960"/>
                    <a:pt x="113919" y="64643"/>
                    <a:pt x="113157" y="68326"/>
                  </a:cubicBezTo>
                  <a:lnTo>
                    <a:pt x="108585" y="67310"/>
                  </a:lnTo>
                  <a:lnTo>
                    <a:pt x="113284" y="68199"/>
                  </a:lnTo>
                  <a:cubicBezTo>
                    <a:pt x="112522" y="71882"/>
                    <a:pt x="111506" y="75438"/>
                    <a:pt x="109982" y="78867"/>
                  </a:cubicBezTo>
                  <a:lnTo>
                    <a:pt x="109982" y="78867"/>
                  </a:lnTo>
                  <a:lnTo>
                    <a:pt x="109982" y="78867"/>
                  </a:lnTo>
                  <a:cubicBezTo>
                    <a:pt x="108585" y="82296"/>
                    <a:pt x="106807" y="85598"/>
                    <a:pt x="104648" y="88773"/>
                  </a:cubicBezTo>
                  <a:lnTo>
                    <a:pt x="100711" y="86106"/>
                  </a:lnTo>
                  <a:lnTo>
                    <a:pt x="104648" y="88773"/>
                  </a:lnTo>
                  <a:cubicBezTo>
                    <a:pt x="102616" y="91948"/>
                    <a:pt x="100203" y="94742"/>
                    <a:pt x="97536" y="97409"/>
                  </a:cubicBezTo>
                  <a:lnTo>
                    <a:pt x="97536" y="97409"/>
                  </a:lnTo>
                  <a:lnTo>
                    <a:pt x="97536" y="97409"/>
                  </a:lnTo>
                  <a:cubicBezTo>
                    <a:pt x="94869" y="100076"/>
                    <a:pt x="91948" y="102489"/>
                    <a:pt x="88900" y="104521"/>
                  </a:cubicBezTo>
                  <a:lnTo>
                    <a:pt x="88900" y="104521"/>
                  </a:lnTo>
                  <a:lnTo>
                    <a:pt x="88900" y="104521"/>
                  </a:lnTo>
                  <a:cubicBezTo>
                    <a:pt x="85725" y="106553"/>
                    <a:pt x="82423" y="108331"/>
                    <a:pt x="78994" y="109855"/>
                  </a:cubicBezTo>
                  <a:lnTo>
                    <a:pt x="77216" y="105410"/>
                  </a:lnTo>
                  <a:lnTo>
                    <a:pt x="78994" y="109855"/>
                  </a:lnTo>
                  <a:cubicBezTo>
                    <a:pt x="75565" y="111252"/>
                    <a:pt x="72009" y="112395"/>
                    <a:pt x="68326" y="113157"/>
                  </a:cubicBezTo>
                  <a:lnTo>
                    <a:pt x="67310" y="108585"/>
                  </a:lnTo>
                  <a:lnTo>
                    <a:pt x="68199" y="113284"/>
                  </a:lnTo>
                  <a:cubicBezTo>
                    <a:pt x="64643" y="113919"/>
                    <a:pt x="60960" y="114300"/>
                    <a:pt x="57150" y="114300"/>
                  </a:cubicBezTo>
                  <a:lnTo>
                    <a:pt x="57150" y="109474"/>
                  </a:lnTo>
                  <a:lnTo>
                    <a:pt x="57150" y="114300"/>
                  </a:lnTo>
                  <a:cubicBezTo>
                    <a:pt x="53340" y="114300"/>
                    <a:pt x="49657" y="113919"/>
                    <a:pt x="45974" y="113157"/>
                  </a:cubicBezTo>
                  <a:lnTo>
                    <a:pt x="45974" y="113157"/>
                  </a:lnTo>
                  <a:lnTo>
                    <a:pt x="45974" y="113157"/>
                  </a:lnTo>
                  <a:cubicBezTo>
                    <a:pt x="42291" y="112395"/>
                    <a:pt x="38735" y="111379"/>
                    <a:pt x="35306" y="109855"/>
                  </a:cubicBezTo>
                  <a:lnTo>
                    <a:pt x="37084" y="105410"/>
                  </a:lnTo>
                  <a:lnTo>
                    <a:pt x="35306" y="109855"/>
                  </a:lnTo>
                  <a:cubicBezTo>
                    <a:pt x="31877" y="108458"/>
                    <a:pt x="28575" y="106680"/>
                    <a:pt x="25400" y="104521"/>
                  </a:cubicBezTo>
                  <a:lnTo>
                    <a:pt x="25400" y="104521"/>
                  </a:lnTo>
                  <a:lnTo>
                    <a:pt x="25400" y="104521"/>
                  </a:lnTo>
                  <a:cubicBezTo>
                    <a:pt x="22225" y="102489"/>
                    <a:pt x="19431" y="100076"/>
                    <a:pt x="16764" y="97409"/>
                  </a:cubicBezTo>
                  <a:lnTo>
                    <a:pt x="16764" y="97409"/>
                  </a:lnTo>
                  <a:lnTo>
                    <a:pt x="16764" y="97409"/>
                  </a:lnTo>
                  <a:cubicBezTo>
                    <a:pt x="14097" y="94869"/>
                    <a:pt x="11684" y="92075"/>
                    <a:pt x="9652" y="88900"/>
                  </a:cubicBezTo>
                  <a:lnTo>
                    <a:pt x="13589" y="86233"/>
                  </a:lnTo>
                  <a:lnTo>
                    <a:pt x="9652" y="88900"/>
                  </a:lnTo>
                  <a:cubicBezTo>
                    <a:pt x="7620" y="85725"/>
                    <a:pt x="5842" y="82423"/>
                    <a:pt x="4318" y="78994"/>
                  </a:cubicBezTo>
                  <a:lnTo>
                    <a:pt x="8763" y="77216"/>
                  </a:lnTo>
                  <a:lnTo>
                    <a:pt x="4318" y="78994"/>
                  </a:lnTo>
                  <a:cubicBezTo>
                    <a:pt x="2921" y="75565"/>
                    <a:pt x="1778" y="72009"/>
                    <a:pt x="1016" y="68326"/>
                  </a:cubicBezTo>
                  <a:lnTo>
                    <a:pt x="5715" y="67310"/>
                  </a:lnTo>
                  <a:lnTo>
                    <a:pt x="1143" y="68326"/>
                  </a:lnTo>
                  <a:cubicBezTo>
                    <a:pt x="381" y="64643"/>
                    <a:pt x="0" y="60960"/>
                    <a:pt x="0" y="57150"/>
                  </a:cubicBezTo>
                  <a:lnTo>
                    <a:pt x="4699" y="57150"/>
                  </a:lnTo>
                  <a:lnTo>
                    <a:pt x="0" y="57150"/>
                  </a:lnTo>
                  <a:cubicBezTo>
                    <a:pt x="0" y="53340"/>
                    <a:pt x="381" y="49657"/>
                    <a:pt x="1143" y="45974"/>
                  </a:cubicBezTo>
                  <a:lnTo>
                    <a:pt x="5842" y="46863"/>
                  </a:lnTo>
                  <a:lnTo>
                    <a:pt x="1143" y="45974"/>
                  </a:lnTo>
                  <a:cubicBezTo>
                    <a:pt x="1905" y="42291"/>
                    <a:pt x="2921" y="38735"/>
                    <a:pt x="4445" y="35306"/>
                  </a:cubicBezTo>
                  <a:lnTo>
                    <a:pt x="8890" y="37084"/>
                  </a:lnTo>
                  <a:lnTo>
                    <a:pt x="4445" y="35306"/>
                  </a:lnTo>
                  <a:cubicBezTo>
                    <a:pt x="5842" y="31750"/>
                    <a:pt x="7493" y="28575"/>
                    <a:pt x="9652" y="25400"/>
                  </a:cubicBezTo>
                  <a:lnTo>
                    <a:pt x="13589" y="28067"/>
                  </a:lnTo>
                  <a:lnTo>
                    <a:pt x="9652" y="25400"/>
                  </a:lnTo>
                  <a:cubicBezTo>
                    <a:pt x="11684" y="22225"/>
                    <a:pt x="14097" y="19431"/>
                    <a:pt x="16764" y="16764"/>
                  </a:cubicBezTo>
                  <a:lnTo>
                    <a:pt x="20193" y="20193"/>
                  </a:lnTo>
                  <a:lnTo>
                    <a:pt x="16764" y="16764"/>
                  </a:lnTo>
                  <a:cubicBezTo>
                    <a:pt x="19431" y="14097"/>
                    <a:pt x="22352" y="11684"/>
                    <a:pt x="25400" y="9652"/>
                  </a:cubicBezTo>
                  <a:lnTo>
                    <a:pt x="25400" y="9652"/>
                  </a:lnTo>
                  <a:lnTo>
                    <a:pt x="25400" y="9652"/>
                  </a:lnTo>
                  <a:cubicBezTo>
                    <a:pt x="28575" y="7620"/>
                    <a:pt x="31877" y="5842"/>
                    <a:pt x="35306" y="4318"/>
                  </a:cubicBezTo>
                  <a:lnTo>
                    <a:pt x="35306" y="4318"/>
                  </a:lnTo>
                  <a:lnTo>
                    <a:pt x="35306" y="4318"/>
                  </a:lnTo>
                  <a:cubicBezTo>
                    <a:pt x="38735" y="2921"/>
                    <a:pt x="42291" y="1778"/>
                    <a:pt x="45974" y="1016"/>
                  </a:cubicBezTo>
                  <a:lnTo>
                    <a:pt x="45974" y="1016"/>
                  </a:lnTo>
                  <a:lnTo>
                    <a:pt x="45974" y="1016"/>
                  </a:lnTo>
                  <a:cubicBezTo>
                    <a:pt x="49657" y="381"/>
                    <a:pt x="53340" y="0"/>
                    <a:pt x="57150" y="0"/>
                  </a:cubicBezTo>
                  <a:lnTo>
                    <a:pt x="57150" y="4826"/>
                  </a:lnTo>
                  <a:lnTo>
                    <a:pt x="57150" y="0"/>
                  </a:lnTo>
                  <a:cubicBezTo>
                    <a:pt x="60960" y="0"/>
                    <a:pt x="64643" y="381"/>
                    <a:pt x="68326" y="1143"/>
                  </a:cubicBezTo>
                  <a:lnTo>
                    <a:pt x="68326" y="1143"/>
                  </a:lnTo>
                  <a:lnTo>
                    <a:pt x="68326" y="1143"/>
                  </a:lnTo>
                  <a:cubicBezTo>
                    <a:pt x="72009" y="1905"/>
                    <a:pt x="75565" y="2921"/>
                    <a:pt x="78994" y="4445"/>
                  </a:cubicBezTo>
                  <a:lnTo>
                    <a:pt x="78994" y="4445"/>
                  </a:lnTo>
                  <a:lnTo>
                    <a:pt x="78994" y="4445"/>
                  </a:lnTo>
                  <a:cubicBezTo>
                    <a:pt x="82423" y="5842"/>
                    <a:pt x="85725" y="7620"/>
                    <a:pt x="88900" y="9779"/>
                  </a:cubicBezTo>
                  <a:lnTo>
                    <a:pt x="88900" y="9779"/>
                  </a:lnTo>
                  <a:lnTo>
                    <a:pt x="88900" y="9779"/>
                  </a:lnTo>
                  <a:cubicBezTo>
                    <a:pt x="92075" y="11811"/>
                    <a:pt x="94869" y="14224"/>
                    <a:pt x="97536" y="16891"/>
                  </a:cubicBezTo>
                  <a:lnTo>
                    <a:pt x="94107" y="20320"/>
                  </a:lnTo>
                  <a:lnTo>
                    <a:pt x="97536" y="16891"/>
                  </a:lnTo>
                  <a:cubicBezTo>
                    <a:pt x="100203" y="19558"/>
                    <a:pt x="102616" y="22479"/>
                    <a:pt x="104648" y="25527"/>
                  </a:cubicBezTo>
                  <a:lnTo>
                    <a:pt x="100711" y="28194"/>
                  </a:lnTo>
                  <a:lnTo>
                    <a:pt x="104648" y="25400"/>
                  </a:lnTo>
                  <a:cubicBezTo>
                    <a:pt x="106680" y="28575"/>
                    <a:pt x="108458" y="31877"/>
                    <a:pt x="109982" y="35306"/>
                  </a:cubicBezTo>
                  <a:lnTo>
                    <a:pt x="105537" y="37084"/>
                  </a:lnTo>
                  <a:lnTo>
                    <a:pt x="109982" y="35306"/>
                  </a:lnTo>
                  <a:cubicBezTo>
                    <a:pt x="111379" y="38735"/>
                    <a:pt x="112522" y="42291"/>
                    <a:pt x="113284" y="45974"/>
                  </a:cubicBezTo>
                  <a:lnTo>
                    <a:pt x="108585" y="46863"/>
                  </a:lnTo>
                  <a:lnTo>
                    <a:pt x="113284" y="45974"/>
                  </a:lnTo>
                  <a:cubicBezTo>
                    <a:pt x="114046" y="49657"/>
                    <a:pt x="114427" y="53340"/>
                    <a:pt x="114427" y="57150"/>
                  </a:cubicBezTo>
                  <a:lnTo>
                    <a:pt x="114427" y="57150"/>
                  </a:lnTo>
                  <a:lnTo>
                    <a:pt x="114427" y="57150"/>
                  </a:lnTo>
                  <a:moveTo>
                    <a:pt x="104902" y="57150"/>
                  </a:moveTo>
                  <a:lnTo>
                    <a:pt x="109601" y="57150"/>
                  </a:lnTo>
                  <a:lnTo>
                    <a:pt x="104902" y="57150"/>
                  </a:lnTo>
                  <a:cubicBezTo>
                    <a:pt x="104902" y="53975"/>
                    <a:pt x="104648" y="50927"/>
                    <a:pt x="104013" y="47879"/>
                  </a:cubicBezTo>
                  <a:cubicBezTo>
                    <a:pt x="103378" y="44831"/>
                    <a:pt x="102489" y="41783"/>
                    <a:pt x="101346" y="38989"/>
                  </a:cubicBezTo>
                  <a:lnTo>
                    <a:pt x="101346" y="38989"/>
                  </a:lnTo>
                  <a:lnTo>
                    <a:pt x="101346" y="38989"/>
                  </a:lnTo>
                  <a:cubicBezTo>
                    <a:pt x="100203" y="36068"/>
                    <a:pt x="98679" y="33401"/>
                    <a:pt x="96901" y="30734"/>
                  </a:cubicBezTo>
                  <a:lnTo>
                    <a:pt x="96901" y="30734"/>
                  </a:lnTo>
                  <a:lnTo>
                    <a:pt x="96901" y="30734"/>
                  </a:lnTo>
                  <a:cubicBezTo>
                    <a:pt x="95123" y="28194"/>
                    <a:pt x="93218" y="25781"/>
                    <a:pt x="90932" y="23495"/>
                  </a:cubicBezTo>
                  <a:lnTo>
                    <a:pt x="90932" y="23495"/>
                  </a:lnTo>
                  <a:lnTo>
                    <a:pt x="90932" y="23495"/>
                  </a:lnTo>
                  <a:cubicBezTo>
                    <a:pt x="88773" y="21336"/>
                    <a:pt x="86360" y="19304"/>
                    <a:pt x="83693" y="17526"/>
                  </a:cubicBezTo>
                  <a:lnTo>
                    <a:pt x="86360" y="13589"/>
                  </a:lnTo>
                  <a:lnTo>
                    <a:pt x="83693" y="17526"/>
                  </a:lnTo>
                  <a:cubicBezTo>
                    <a:pt x="81153" y="15748"/>
                    <a:pt x="78359" y="14351"/>
                    <a:pt x="75438" y="13081"/>
                  </a:cubicBezTo>
                  <a:lnTo>
                    <a:pt x="77216" y="8763"/>
                  </a:lnTo>
                  <a:lnTo>
                    <a:pt x="75438" y="13208"/>
                  </a:lnTo>
                  <a:cubicBezTo>
                    <a:pt x="72517" y="11938"/>
                    <a:pt x="69469" y="11049"/>
                    <a:pt x="66421" y="10414"/>
                  </a:cubicBezTo>
                  <a:lnTo>
                    <a:pt x="67310" y="5715"/>
                  </a:lnTo>
                  <a:lnTo>
                    <a:pt x="66421" y="10414"/>
                  </a:lnTo>
                  <a:cubicBezTo>
                    <a:pt x="63373" y="9779"/>
                    <a:pt x="60325" y="9525"/>
                    <a:pt x="57150" y="9525"/>
                  </a:cubicBezTo>
                  <a:cubicBezTo>
                    <a:pt x="53975" y="9525"/>
                    <a:pt x="50927" y="9779"/>
                    <a:pt x="47879" y="10414"/>
                  </a:cubicBezTo>
                  <a:lnTo>
                    <a:pt x="46990" y="5715"/>
                  </a:lnTo>
                  <a:lnTo>
                    <a:pt x="47879" y="10414"/>
                  </a:lnTo>
                  <a:cubicBezTo>
                    <a:pt x="44831" y="11049"/>
                    <a:pt x="41783" y="11938"/>
                    <a:pt x="38989" y="13081"/>
                  </a:cubicBezTo>
                  <a:lnTo>
                    <a:pt x="37084" y="8763"/>
                  </a:lnTo>
                  <a:lnTo>
                    <a:pt x="38862" y="13208"/>
                  </a:lnTo>
                  <a:cubicBezTo>
                    <a:pt x="35941" y="14351"/>
                    <a:pt x="33274" y="15875"/>
                    <a:pt x="30607" y="17653"/>
                  </a:cubicBezTo>
                  <a:lnTo>
                    <a:pt x="27940" y="13716"/>
                  </a:lnTo>
                  <a:lnTo>
                    <a:pt x="30607" y="17653"/>
                  </a:lnTo>
                  <a:cubicBezTo>
                    <a:pt x="28067" y="19431"/>
                    <a:pt x="25654" y="21336"/>
                    <a:pt x="23368" y="23622"/>
                  </a:cubicBezTo>
                  <a:lnTo>
                    <a:pt x="23368" y="23622"/>
                  </a:lnTo>
                  <a:lnTo>
                    <a:pt x="23368" y="23622"/>
                  </a:lnTo>
                  <a:cubicBezTo>
                    <a:pt x="21209" y="25781"/>
                    <a:pt x="19177" y="28194"/>
                    <a:pt x="17399" y="30861"/>
                  </a:cubicBezTo>
                  <a:lnTo>
                    <a:pt x="17399" y="30861"/>
                  </a:lnTo>
                  <a:lnTo>
                    <a:pt x="17399" y="30861"/>
                  </a:lnTo>
                  <a:cubicBezTo>
                    <a:pt x="15621" y="33401"/>
                    <a:pt x="14224" y="36195"/>
                    <a:pt x="12954" y="39116"/>
                  </a:cubicBezTo>
                  <a:lnTo>
                    <a:pt x="12954" y="39116"/>
                  </a:lnTo>
                  <a:lnTo>
                    <a:pt x="12954" y="39116"/>
                  </a:lnTo>
                  <a:cubicBezTo>
                    <a:pt x="11811" y="42037"/>
                    <a:pt x="10795" y="44958"/>
                    <a:pt x="10287" y="48006"/>
                  </a:cubicBezTo>
                  <a:cubicBezTo>
                    <a:pt x="9779" y="51054"/>
                    <a:pt x="9398" y="54229"/>
                    <a:pt x="9398" y="57277"/>
                  </a:cubicBezTo>
                  <a:lnTo>
                    <a:pt x="9398" y="57277"/>
                  </a:lnTo>
                  <a:lnTo>
                    <a:pt x="9398" y="57277"/>
                  </a:lnTo>
                  <a:cubicBezTo>
                    <a:pt x="9398" y="60452"/>
                    <a:pt x="9652" y="63500"/>
                    <a:pt x="10287" y="66548"/>
                  </a:cubicBezTo>
                  <a:lnTo>
                    <a:pt x="10287" y="66548"/>
                  </a:lnTo>
                  <a:lnTo>
                    <a:pt x="10287" y="66548"/>
                  </a:lnTo>
                  <a:cubicBezTo>
                    <a:pt x="10922" y="69596"/>
                    <a:pt x="11811" y="72644"/>
                    <a:pt x="12954" y="75438"/>
                  </a:cubicBezTo>
                  <a:lnTo>
                    <a:pt x="12954" y="75438"/>
                  </a:lnTo>
                  <a:lnTo>
                    <a:pt x="12954" y="75438"/>
                  </a:lnTo>
                  <a:cubicBezTo>
                    <a:pt x="14097" y="78359"/>
                    <a:pt x="15621" y="81026"/>
                    <a:pt x="17399" y="83693"/>
                  </a:cubicBezTo>
                  <a:lnTo>
                    <a:pt x="17399" y="83693"/>
                  </a:lnTo>
                  <a:lnTo>
                    <a:pt x="17399" y="83693"/>
                  </a:lnTo>
                  <a:cubicBezTo>
                    <a:pt x="19177" y="86233"/>
                    <a:pt x="21082" y="88646"/>
                    <a:pt x="23368" y="90932"/>
                  </a:cubicBezTo>
                  <a:lnTo>
                    <a:pt x="19939" y="94361"/>
                  </a:lnTo>
                  <a:lnTo>
                    <a:pt x="23368" y="90932"/>
                  </a:lnTo>
                  <a:cubicBezTo>
                    <a:pt x="25527" y="93091"/>
                    <a:pt x="27940" y="95123"/>
                    <a:pt x="30607" y="96901"/>
                  </a:cubicBezTo>
                  <a:lnTo>
                    <a:pt x="27940" y="100838"/>
                  </a:lnTo>
                  <a:lnTo>
                    <a:pt x="30607" y="96901"/>
                  </a:lnTo>
                  <a:cubicBezTo>
                    <a:pt x="33147" y="98679"/>
                    <a:pt x="35941" y="100076"/>
                    <a:pt x="38862" y="101346"/>
                  </a:cubicBezTo>
                  <a:lnTo>
                    <a:pt x="38862" y="101346"/>
                  </a:lnTo>
                  <a:lnTo>
                    <a:pt x="38862" y="101346"/>
                  </a:lnTo>
                  <a:cubicBezTo>
                    <a:pt x="41783" y="102489"/>
                    <a:pt x="44704" y="103505"/>
                    <a:pt x="47752" y="104013"/>
                  </a:cubicBezTo>
                  <a:lnTo>
                    <a:pt x="46863" y="108712"/>
                  </a:lnTo>
                  <a:lnTo>
                    <a:pt x="47752" y="104013"/>
                  </a:lnTo>
                  <a:cubicBezTo>
                    <a:pt x="50800" y="104648"/>
                    <a:pt x="53975" y="104902"/>
                    <a:pt x="57023" y="104902"/>
                  </a:cubicBezTo>
                  <a:cubicBezTo>
                    <a:pt x="60071" y="104902"/>
                    <a:pt x="63246" y="104648"/>
                    <a:pt x="66294" y="104013"/>
                  </a:cubicBezTo>
                  <a:cubicBezTo>
                    <a:pt x="69342" y="103378"/>
                    <a:pt x="72390" y="102489"/>
                    <a:pt x="75184" y="101346"/>
                  </a:cubicBezTo>
                  <a:lnTo>
                    <a:pt x="75184" y="101346"/>
                  </a:lnTo>
                  <a:lnTo>
                    <a:pt x="75184" y="101346"/>
                  </a:lnTo>
                  <a:cubicBezTo>
                    <a:pt x="78105" y="100203"/>
                    <a:pt x="80772" y="98679"/>
                    <a:pt x="83439" y="96901"/>
                  </a:cubicBezTo>
                  <a:lnTo>
                    <a:pt x="86106" y="100838"/>
                  </a:lnTo>
                  <a:lnTo>
                    <a:pt x="83439" y="96901"/>
                  </a:lnTo>
                  <a:cubicBezTo>
                    <a:pt x="85979" y="95123"/>
                    <a:pt x="88392" y="93218"/>
                    <a:pt x="90678" y="90932"/>
                  </a:cubicBezTo>
                  <a:lnTo>
                    <a:pt x="94107" y="94361"/>
                  </a:lnTo>
                  <a:lnTo>
                    <a:pt x="90678" y="90932"/>
                  </a:lnTo>
                  <a:cubicBezTo>
                    <a:pt x="92837" y="88773"/>
                    <a:pt x="94869" y="86360"/>
                    <a:pt x="96647" y="83693"/>
                  </a:cubicBezTo>
                  <a:lnTo>
                    <a:pt x="96647" y="83693"/>
                  </a:lnTo>
                  <a:lnTo>
                    <a:pt x="96647" y="83693"/>
                  </a:lnTo>
                  <a:cubicBezTo>
                    <a:pt x="98425" y="81153"/>
                    <a:pt x="99822" y="78359"/>
                    <a:pt x="101092" y="75438"/>
                  </a:cubicBezTo>
                  <a:lnTo>
                    <a:pt x="105537" y="77216"/>
                  </a:lnTo>
                  <a:lnTo>
                    <a:pt x="101092" y="75438"/>
                  </a:lnTo>
                  <a:cubicBezTo>
                    <a:pt x="102235" y="72517"/>
                    <a:pt x="103251" y="69596"/>
                    <a:pt x="103759" y="66548"/>
                  </a:cubicBezTo>
                  <a:lnTo>
                    <a:pt x="103759" y="66548"/>
                  </a:lnTo>
                  <a:lnTo>
                    <a:pt x="103759" y="66548"/>
                  </a:lnTo>
                  <a:cubicBezTo>
                    <a:pt x="104394" y="63500"/>
                    <a:pt x="104648" y="60325"/>
                    <a:pt x="104648" y="57277"/>
                  </a:cubicBezTo>
                  <a:close/>
                </a:path>
              </a:pathLst>
            </a:custGeom>
            <a:solidFill>
              <a:srgbClr val="0F0E0E"/>
            </a:solidFill>
          </p:spPr>
        </p:sp>
      </p:grpSp>
      <p:grpSp>
        <p:nvGrpSpPr>
          <p:cNvPr name="Group 17" id="17"/>
          <p:cNvGrpSpPr>
            <a:grpSpLocks noChangeAspect="true"/>
          </p:cNvGrpSpPr>
          <p:nvPr/>
        </p:nvGrpSpPr>
        <p:grpSpPr>
          <a:xfrm rot="0">
            <a:off x="2292363" y="4212908"/>
            <a:ext cx="114300" cy="114300"/>
            <a:chOff x="0" y="0"/>
            <a:chExt cx="114300" cy="114300"/>
          </a:xfrm>
        </p:grpSpPr>
        <p:sp>
          <p:nvSpPr>
            <p:cNvPr name="Freeform 18" id="18"/>
            <p:cNvSpPr/>
            <p:nvPr/>
          </p:nvSpPr>
          <p:spPr>
            <a:xfrm flipH="false" flipV="false" rot="0">
              <a:off x="0" y="0"/>
              <a:ext cx="114427" cy="114300"/>
            </a:xfrm>
            <a:custGeom>
              <a:avLst/>
              <a:gdLst/>
              <a:ahLst/>
              <a:cxnLst/>
              <a:rect r="r" b="b" t="t" l="l"/>
              <a:pathLst>
                <a:path h="114300" w="114427">
                  <a:moveTo>
                    <a:pt x="114300" y="57150"/>
                  </a:moveTo>
                  <a:cubicBezTo>
                    <a:pt x="114300" y="60960"/>
                    <a:pt x="113919" y="64643"/>
                    <a:pt x="113157" y="68326"/>
                  </a:cubicBezTo>
                  <a:lnTo>
                    <a:pt x="113157" y="68326"/>
                  </a:lnTo>
                  <a:lnTo>
                    <a:pt x="113157" y="68326"/>
                  </a:lnTo>
                  <a:cubicBezTo>
                    <a:pt x="112395" y="72009"/>
                    <a:pt x="111379" y="75565"/>
                    <a:pt x="109855" y="78994"/>
                  </a:cubicBezTo>
                  <a:lnTo>
                    <a:pt x="109855" y="78994"/>
                  </a:lnTo>
                  <a:lnTo>
                    <a:pt x="109855" y="78994"/>
                  </a:lnTo>
                  <a:cubicBezTo>
                    <a:pt x="108458" y="82423"/>
                    <a:pt x="106680" y="85725"/>
                    <a:pt x="104521" y="88900"/>
                  </a:cubicBezTo>
                  <a:lnTo>
                    <a:pt x="100584" y="86233"/>
                  </a:lnTo>
                  <a:lnTo>
                    <a:pt x="104521" y="88900"/>
                  </a:lnTo>
                  <a:cubicBezTo>
                    <a:pt x="102489" y="92075"/>
                    <a:pt x="100076" y="94869"/>
                    <a:pt x="97409" y="97536"/>
                  </a:cubicBezTo>
                  <a:lnTo>
                    <a:pt x="93980" y="94107"/>
                  </a:lnTo>
                  <a:lnTo>
                    <a:pt x="97409" y="97536"/>
                  </a:lnTo>
                  <a:cubicBezTo>
                    <a:pt x="94742" y="100203"/>
                    <a:pt x="91821" y="102616"/>
                    <a:pt x="88773" y="104648"/>
                  </a:cubicBezTo>
                  <a:lnTo>
                    <a:pt x="86106" y="100711"/>
                  </a:lnTo>
                  <a:lnTo>
                    <a:pt x="88773" y="104648"/>
                  </a:lnTo>
                  <a:cubicBezTo>
                    <a:pt x="85598" y="106680"/>
                    <a:pt x="82296" y="108458"/>
                    <a:pt x="78867" y="109982"/>
                  </a:cubicBezTo>
                  <a:lnTo>
                    <a:pt x="78867" y="109982"/>
                  </a:lnTo>
                  <a:lnTo>
                    <a:pt x="78867" y="109982"/>
                  </a:lnTo>
                  <a:cubicBezTo>
                    <a:pt x="75438" y="111379"/>
                    <a:pt x="71882" y="112522"/>
                    <a:pt x="68199" y="113284"/>
                  </a:cubicBezTo>
                  <a:lnTo>
                    <a:pt x="68199" y="113284"/>
                  </a:lnTo>
                  <a:lnTo>
                    <a:pt x="68199" y="113284"/>
                  </a:lnTo>
                  <a:cubicBezTo>
                    <a:pt x="64643" y="113919"/>
                    <a:pt x="60960" y="114300"/>
                    <a:pt x="57150" y="114300"/>
                  </a:cubicBezTo>
                  <a:lnTo>
                    <a:pt x="57150" y="109474"/>
                  </a:lnTo>
                  <a:lnTo>
                    <a:pt x="57150" y="114300"/>
                  </a:lnTo>
                  <a:cubicBezTo>
                    <a:pt x="53340" y="114300"/>
                    <a:pt x="49657" y="113919"/>
                    <a:pt x="45974" y="113157"/>
                  </a:cubicBezTo>
                  <a:lnTo>
                    <a:pt x="45974" y="113157"/>
                  </a:lnTo>
                  <a:lnTo>
                    <a:pt x="45974" y="113157"/>
                  </a:lnTo>
                  <a:cubicBezTo>
                    <a:pt x="42291" y="112395"/>
                    <a:pt x="38735" y="111379"/>
                    <a:pt x="35306" y="109855"/>
                  </a:cubicBezTo>
                  <a:lnTo>
                    <a:pt x="35306" y="109855"/>
                  </a:lnTo>
                  <a:lnTo>
                    <a:pt x="35306" y="109855"/>
                  </a:lnTo>
                  <a:cubicBezTo>
                    <a:pt x="31877" y="108458"/>
                    <a:pt x="28575" y="106680"/>
                    <a:pt x="25400" y="104521"/>
                  </a:cubicBezTo>
                  <a:lnTo>
                    <a:pt x="28067" y="100584"/>
                  </a:lnTo>
                  <a:lnTo>
                    <a:pt x="25400" y="104648"/>
                  </a:lnTo>
                  <a:cubicBezTo>
                    <a:pt x="22225" y="102616"/>
                    <a:pt x="19431" y="100203"/>
                    <a:pt x="16764" y="97536"/>
                  </a:cubicBezTo>
                  <a:lnTo>
                    <a:pt x="20193" y="94107"/>
                  </a:lnTo>
                  <a:lnTo>
                    <a:pt x="16764" y="97536"/>
                  </a:lnTo>
                  <a:cubicBezTo>
                    <a:pt x="14097" y="94869"/>
                    <a:pt x="11684" y="92075"/>
                    <a:pt x="9652" y="88900"/>
                  </a:cubicBezTo>
                  <a:lnTo>
                    <a:pt x="13589" y="86233"/>
                  </a:lnTo>
                  <a:lnTo>
                    <a:pt x="9652" y="88900"/>
                  </a:lnTo>
                  <a:cubicBezTo>
                    <a:pt x="7620" y="85725"/>
                    <a:pt x="5842" y="82423"/>
                    <a:pt x="4318" y="78994"/>
                  </a:cubicBezTo>
                  <a:lnTo>
                    <a:pt x="8763" y="77216"/>
                  </a:lnTo>
                  <a:lnTo>
                    <a:pt x="4318" y="78994"/>
                  </a:lnTo>
                  <a:cubicBezTo>
                    <a:pt x="2921" y="75565"/>
                    <a:pt x="1778" y="72009"/>
                    <a:pt x="1016" y="68326"/>
                  </a:cubicBezTo>
                  <a:lnTo>
                    <a:pt x="1016" y="68326"/>
                  </a:lnTo>
                  <a:lnTo>
                    <a:pt x="1016" y="68326"/>
                  </a:lnTo>
                  <a:cubicBezTo>
                    <a:pt x="381" y="64643"/>
                    <a:pt x="0" y="60960"/>
                    <a:pt x="0" y="57150"/>
                  </a:cubicBezTo>
                  <a:lnTo>
                    <a:pt x="4699" y="57150"/>
                  </a:lnTo>
                  <a:lnTo>
                    <a:pt x="0" y="57150"/>
                  </a:lnTo>
                  <a:cubicBezTo>
                    <a:pt x="0" y="53340"/>
                    <a:pt x="381" y="49657"/>
                    <a:pt x="1143" y="45974"/>
                  </a:cubicBezTo>
                  <a:lnTo>
                    <a:pt x="5842" y="46863"/>
                  </a:lnTo>
                  <a:lnTo>
                    <a:pt x="1143" y="45974"/>
                  </a:lnTo>
                  <a:cubicBezTo>
                    <a:pt x="1905" y="42291"/>
                    <a:pt x="2921" y="38735"/>
                    <a:pt x="4445" y="35306"/>
                  </a:cubicBezTo>
                  <a:lnTo>
                    <a:pt x="4445" y="35306"/>
                  </a:lnTo>
                  <a:lnTo>
                    <a:pt x="4445" y="35306"/>
                  </a:lnTo>
                  <a:cubicBezTo>
                    <a:pt x="5842" y="31877"/>
                    <a:pt x="7493" y="28575"/>
                    <a:pt x="9652" y="25400"/>
                  </a:cubicBezTo>
                  <a:lnTo>
                    <a:pt x="13589" y="28067"/>
                  </a:lnTo>
                  <a:lnTo>
                    <a:pt x="9652" y="25400"/>
                  </a:lnTo>
                  <a:cubicBezTo>
                    <a:pt x="11684" y="22225"/>
                    <a:pt x="14097" y="19431"/>
                    <a:pt x="16764" y="16764"/>
                  </a:cubicBezTo>
                  <a:lnTo>
                    <a:pt x="20193" y="20193"/>
                  </a:lnTo>
                  <a:lnTo>
                    <a:pt x="16764" y="16764"/>
                  </a:lnTo>
                  <a:cubicBezTo>
                    <a:pt x="19431" y="14097"/>
                    <a:pt x="22352" y="11684"/>
                    <a:pt x="25400" y="9652"/>
                  </a:cubicBezTo>
                  <a:lnTo>
                    <a:pt x="28067" y="13589"/>
                  </a:lnTo>
                  <a:lnTo>
                    <a:pt x="25400" y="9652"/>
                  </a:lnTo>
                  <a:cubicBezTo>
                    <a:pt x="28575" y="7620"/>
                    <a:pt x="31877" y="5842"/>
                    <a:pt x="35306" y="4318"/>
                  </a:cubicBezTo>
                  <a:lnTo>
                    <a:pt x="37084" y="8763"/>
                  </a:lnTo>
                  <a:lnTo>
                    <a:pt x="35306" y="4318"/>
                  </a:lnTo>
                  <a:cubicBezTo>
                    <a:pt x="38735" y="2921"/>
                    <a:pt x="42291" y="1778"/>
                    <a:pt x="45974" y="1016"/>
                  </a:cubicBezTo>
                  <a:lnTo>
                    <a:pt x="45974" y="1016"/>
                  </a:lnTo>
                  <a:lnTo>
                    <a:pt x="45974" y="1016"/>
                  </a:lnTo>
                  <a:cubicBezTo>
                    <a:pt x="49657" y="381"/>
                    <a:pt x="53340" y="0"/>
                    <a:pt x="57150" y="0"/>
                  </a:cubicBezTo>
                  <a:lnTo>
                    <a:pt x="57150" y="4826"/>
                  </a:lnTo>
                  <a:lnTo>
                    <a:pt x="57150" y="0"/>
                  </a:lnTo>
                  <a:cubicBezTo>
                    <a:pt x="60960" y="0"/>
                    <a:pt x="64643" y="381"/>
                    <a:pt x="68326" y="1143"/>
                  </a:cubicBezTo>
                  <a:lnTo>
                    <a:pt x="68326" y="1143"/>
                  </a:lnTo>
                  <a:lnTo>
                    <a:pt x="68326" y="1143"/>
                  </a:lnTo>
                  <a:cubicBezTo>
                    <a:pt x="72009" y="1905"/>
                    <a:pt x="75565" y="2921"/>
                    <a:pt x="78994" y="4445"/>
                  </a:cubicBezTo>
                  <a:lnTo>
                    <a:pt x="77216" y="8763"/>
                  </a:lnTo>
                  <a:lnTo>
                    <a:pt x="78994" y="4318"/>
                  </a:lnTo>
                  <a:cubicBezTo>
                    <a:pt x="82423" y="5715"/>
                    <a:pt x="85725" y="7493"/>
                    <a:pt x="88900" y="9652"/>
                  </a:cubicBezTo>
                  <a:lnTo>
                    <a:pt x="88900" y="9652"/>
                  </a:lnTo>
                  <a:lnTo>
                    <a:pt x="88900" y="9652"/>
                  </a:lnTo>
                  <a:cubicBezTo>
                    <a:pt x="92075" y="11684"/>
                    <a:pt x="94869" y="14097"/>
                    <a:pt x="97536" y="16764"/>
                  </a:cubicBezTo>
                  <a:lnTo>
                    <a:pt x="94107" y="20193"/>
                  </a:lnTo>
                  <a:lnTo>
                    <a:pt x="97536" y="16764"/>
                  </a:lnTo>
                  <a:cubicBezTo>
                    <a:pt x="100203" y="19431"/>
                    <a:pt x="102616" y="22352"/>
                    <a:pt x="104648" y="25400"/>
                  </a:cubicBezTo>
                  <a:lnTo>
                    <a:pt x="100711" y="28067"/>
                  </a:lnTo>
                  <a:lnTo>
                    <a:pt x="104648" y="25400"/>
                  </a:lnTo>
                  <a:cubicBezTo>
                    <a:pt x="106680" y="28575"/>
                    <a:pt x="108458" y="31877"/>
                    <a:pt x="109982" y="35306"/>
                  </a:cubicBezTo>
                  <a:lnTo>
                    <a:pt x="109982" y="35306"/>
                  </a:lnTo>
                  <a:lnTo>
                    <a:pt x="109982" y="35306"/>
                  </a:lnTo>
                  <a:cubicBezTo>
                    <a:pt x="111379" y="38735"/>
                    <a:pt x="112522" y="42291"/>
                    <a:pt x="113284" y="45974"/>
                  </a:cubicBezTo>
                  <a:lnTo>
                    <a:pt x="108585" y="46863"/>
                  </a:lnTo>
                  <a:lnTo>
                    <a:pt x="113284" y="45974"/>
                  </a:lnTo>
                  <a:cubicBezTo>
                    <a:pt x="114046" y="49657"/>
                    <a:pt x="114427" y="53340"/>
                    <a:pt x="114427" y="57150"/>
                  </a:cubicBezTo>
                  <a:lnTo>
                    <a:pt x="114427" y="57150"/>
                  </a:lnTo>
                  <a:lnTo>
                    <a:pt x="114427" y="57150"/>
                  </a:lnTo>
                  <a:moveTo>
                    <a:pt x="104902" y="57150"/>
                  </a:moveTo>
                  <a:lnTo>
                    <a:pt x="109601" y="57150"/>
                  </a:lnTo>
                  <a:lnTo>
                    <a:pt x="104902" y="57150"/>
                  </a:lnTo>
                  <a:cubicBezTo>
                    <a:pt x="104902" y="53975"/>
                    <a:pt x="104648" y="50927"/>
                    <a:pt x="104013" y="47879"/>
                  </a:cubicBezTo>
                  <a:cubicBezTo>
                    <a:pt x="103378" y="44831"/>
                    <a:pt x="102489" y="41783"/>
                    <a:pt x="101346" y="38989"/>
                  </a:cubicBezTo>
                  <a:lnTo>
                    <a:pt x="105791" y="37211"/>
                  </a:lnTo>
                  <a:lnTo>
                    <a:pt x="101346" y="38989"/>
                  </a:lnTo>
                  <a:cubicBezTo>
                    <a:pt x="100203" y="36068"/>
                    <a:pt x="98679" y="33401"/>
                    <a:pt x="96901" y="30734"/>
                  </a:cubicBezTo>
                  <a:lnTo>
                    <a:pt x="96901" y="30734"/>
                  </a:lnTo>
                  <a:lnTo>
                    <a:pt x="96901" y="30734"/>
                  </a:lnTo>
                  <a:cubicBezTo>
                    <a:pt x="95123" y="28194"/>
                    <a:pt x="93218" y="25781"/>
                    <a:pt x="90932" y="23495"/>
                  </a:cubicBezTo>
                  <a:lnTo>
                    <a:pt x="90932" y="23495"/>
                  </a:lnTo>
                  <a:lnTo>
                    <a:pt x="90932" y="23495"/>
                  </a:lnTo>
                  <a:cubicBezTo>
                    <a:pt x="88773" y="21336"/>
                    <a:pt x="86360" y="19304"/>
                    <a:pt x="83693" y="17526"/>
                  </a:cubicBezTo>
                  <a:lnTo>
                    <a:pt x="86360" y="13589"/>
                  </a:lnTo>
                  <a:lnTo>
                    <a:pt x="83693" y="17526"/>
                  </a:lnTo>
                  <a:cubicBezTo>
                    <a:pt x="81153" y="15748"/>
                    <a:pt x="78359" y="14351"/>
                    <a:pt x="75438" y="13081"/>
                  </a:cubicBezTo>
                  <a:cubicBezTo>
                    <a:pt x="72517" y="11811"/>
                    <a:pt x="69469" y="11049"/>
                    <a:pt x="66421" y="10414"/>
                  </a:cubicBezTo>
                  <a:lnTo>
                    <a:pt x="67310" y="5715"/>
                  </a:lnTo>
                  <a:lnTo>
                    <a:pt x="66421" y="10414"/>
                  </a:lnTo>
                  <a:cubicBezTo>
                    <a:pt x="63373" y="9779"/>
                    <a:pt x="60325" y="9525"/>
                    <a:pt x="57150" y="9525"/>
                  </a:cubicBezTo>
                  <a:cubicBezTo>
                    <a:pt x="53975" y="9525"/>
                    <a:pt x="50927" y="9779"/>
                    <a:pt x="47879" y="10414"/>
                  </a:cubicBezTo>
                  <a:lnTo>
                    <a:pt x="46990" y="5715"/>
                  </a:lnTo>
                  <a:lnTo>
                    <a:pt x="47879" y="10414"/>
                  </a:lnTo>
                  <a:cubicBezTo>
                    <a:pt x="44831" y="11049"/>
                    <a:pt x="41783" y="11938"/>
                    <a:pt x="38989" y="13081"/>
                  </a:cubicBezTo>
                  <a:lnTo>
                    <a:pt x="38989" y="13081"/>
                  </a:lnTo>
                  <a:lnTo>
                    <a:pt x="38989" y="13081"/>
                  </a:lnTo>
                  <a:cubicBezTo>
                    <a:pt x="36068" y="14224"/>
                    <a:pt x="33401" y="15748"/>
                    <a:pt x="30734" y="17526"/>
                  </a:cubicBezTo>
                  <a:cubicBezTo>
                    <a:pt x="28067" y="19304"/>
                    <a:pt x="25781" y="21209"/>
                    <a:pt x="23495" y="23495"/>
                  </a:cubicBezTo>
                  <a:lnTo>
                    <a:pt x="23495" y="23495"/>
                  </a:lnTo>
                  <a:lnTo>
                    <a:pt x="23495" y="23495"/>
                  </a:lnTo>
                  <a:cubicBezTo>
                    <a:pt x="21336" y="25654"/>
                    <a:pt x="19304" y="28067"/>
                    <a:pt x="17526" y="30734"/>
                  </a:cubicBezTo>
                  <a:lnTo>
                    <a:pt x="17526" y="30734"/>
                  </a:lnTo>
                  <a:lnTo>
                    <a:pt x="17526" y="30734"/>
                  </a:lnTo>
                  <a:cubicBezTo>
                    <a:pt x="15748" y="33274"/>
                    <a:pt x="14351" y="36068"/>
                    <a:pt x="13081" y="38989"/>
                  </a:cubicBezTo>
                  <a:lnTo>
                    <a:pt x="8763" y="37084"/>
                  </a:lnTo>
                  <a:lnTo>
                    <a:pt x="13208" y="38862"/>
                  </a:lnTo>
                  <a:cubicBezTo>
                    <a:pt x="12065" y="41783"/>
                    <a:pt x="11049" y="44704"/>
                    <a:pt x="10541" y="47752"/>
                  </a:cubicBezTo>
                  <a:cubicBezTo>
                    <a:pt x="10033" y="50800"/>
                    <a:pt x="9652" y="53975"/>
                    <a:pt x="9652" y="57023"/>
                  </a:cubicBezTo>
                  <a:lnTo>
                    <a:pt x="9652" y="57023"/>
                  </a:lnTo>
                  <a:lnTo>
                    <a:pt x="9652" y="57023"/>
                  </a:lnTo>
                  <a:cubicBezTo>
                    <a:pt x="9652" y="60198"/>
                    <a:pt x="9906" y="63246"/>
                    <a:pt x="10541" y="66294"/>
                  </a:cubicBezTo>
                  <a:lnTo>
                    <a:pt x="5715" y="67310"/>
                  </a:lnTo>
                  <a:lnTo>
                    <a:pt x="10414" y="66421"/>
                  </a:lnTo>
                  <a:cubicBezTo>
                    <a:pt x="11049" y="69469"/>
                    <a:pt x="11938" y="72517"/>
                    <a:pt x="13081" y="75311"/>
                  </a:cubicBezTo>
                  <a:lnTo>
                    <a:pt x="13081" y="75311"/>
                  </a:lnTo>
                  <a:lnTo>
                    <a:pt x="13081" y="75311"/>
                  </a:lnTo>
                  <a:cubicBezTo>
                    <a:pt x="14224" y="78232"/>
                    <a:pt x="15748" y="80899"/>
                    <a:pt x="17526" y="83566"/>
                  </a:cubicBezTo>
                  <a:lnTo>
                    <a:pt x="17526" y="83566"/>
                  </a:lnTo>
                  <a:lnTo>
                    <a:pt x="17526" y="83566"/>
                  </a:lnTo>
                  <a:cubicBezTo>
                    <a:pt x="19304" y="86106"/>
                    <a:pt x="21209" y="88519"/>
                    <a:pt x="23495" y="90805"/>
                  </a:cubicBezTo>
                  <a:lnTo>
                    <a:pt x="23495" y="90805"/>
                  </a:lnTo>
                  <a:lnTo>
                    <a:pt x="23495" y="90805"/>
                  </a:lnTo>
                  <a:cubicBezTo>
                    <a:pt x="25654" y="92964"/>
                    <a:pt x="28067" y="94996"/>
                    <a:pt x="30734" y="96774"/>
                  </a:cubicBezTo>
                  <a:cubicBezTo>
                    <a:pt x="33401" y="98552"/>
                    <a:pt x="36068" y="99949"/>
                    <a:pt x="38989" y="101219"/>
                  </a:cubicBezTo>
                  <a:lnTo>
                    <a:pt x="37211" y="105664"/>
                  </a:lnTo>
                  <a:lnTo>
                    <a:pt x="38989" y="101219"/>
                  </a:lnTo>
                  <a:cubicBezTo>
                    <a:pt x="41910" y="102362"/>
                    <a:pt x="44831" y="103378"/>
                    <a:pt x="47879" y="103886"/>
                  </a:cubicBezTo>
                  <a:lnTo>
                    <a:pt x="46990" y="108585"/>
                  </a:lnTo>
                  <a:lnTo>
                    <a:pt x="47879" y="103886"/>
                  </a:lnTo>
                  <a:cubicBezTo>
                    <a:pt x="50927" y="104521"/>
                    <a:pt x="54102" y="104775"/>
                    <a:pt x="57150" y="104775"/>
                  </a:cubicBezTo>
                  <a:cubicBezTo>
                    <a:pt x="60198" y="104775"/>
                    <a:pt x="63373" y="104521"/>
                    <a:pt x="66421" y="103886"/>
                  </a:cubicBezTo>
                  <a:lnTo>
                    <a:pt x="67310" y="108585"/>
                  </a:lnTo>
                  <a:lnTo>
                    <a:pt x="66421" y="103886"/>
                  </a:lnTo>
                  <a:cubicBezTo>
                    <a:pt x="69469" y="103251"/>
                    <a:pt x="72517" y="102362"/>
                    <a:pt x="75311" y="101219"/>
                  </a:cubicBezTo>
                  <a:lnTo>
                    <a:pt x="77089" y="105664"/>
                  </a:lnTo>
                  <a:lnTo>
                    <a:pt x="75311" y="101219"/>
                  </a:lnTo>
                  <a:cubicBezTo>
                    <a:pt x="78232" y="100076"/>
                    <a:pt x="80899" y="98552"/>
                    <a:pt x="83566" y="96774"/>
                  </a:cubicBezTo>
                  <a:cubicBezTo>
                    <a:pt x="86233" y="94996"/>
                    <a:pt x="88519" y="93091"/>
                    <a:pt x="90805" y="90805"/>
                  </a:cubicBezTo>
                  <a:lnTo>
                    <a:pt x="90805" y="90805"/>
                  </a:lnTo>
                  <a:lnTo>
                    <a:pt x="90805" y="90805"/>
                  </a:lnTo>
                  <a:cubicBezTo>
                    <a:pt x="92964" y="88646"/>
                    <a:pt x="94996" y="86233"/>
                    <a:pt x="96774" y="83566"/>
                  </a:cubicBezTo>
                  <a:lnTo>
                    <a:pt x="96774" y="83566"/>
                  </a:lnTo>
                  <a:lnTo>
                    <a:pt x="96774" y="83566"/>
                  </a:lnTo>
                  <a:cubicBezTo>
                    <a:pt x="98552" y="81026"/>
                    <a:pt x="99949" y="78232"/>
                    <a:pt x="101219" y="75311"/>
                  </a:cubicBezTo>
                  <a:lnTo>
                    <a:pt x="105664" y="77089"/>
                  </a:lnTo>
                  <a:lnTo>
                    <a:pt x="101219" y="75311"/>
                  </a:lnTo>
                  <a:cubicBezTo>
                    <a:pt x="102362" y="72390"/>
                    <a:pt x="103378" y="69469"/>
                    <a:pt x="103886" y="66421"/>
                  </a:cubicBezTo>
                  <a:lnTo>
                    <a:pt x="108585" y="67310"/>
                  </a:lnTo>
                  <a:lnTo>
                    <a:pt x="103886" y="66421"/>
                  </a:lnTo>
                  <a:cubicBezTo>
                    <a:pt x="104521" y="63373"/>
                    <a:pt x="104775" y="60198"/>
                    <a:pt x="104775" y="57150"/>
                  </a:cubicBezTo>
                  <a:close/>
                </a:path>
              </a:pathLst>
            </a:custGeom>
            <a:solidFill>
              <a:srgbClr val="0F0E0E"/>
            </a:solidFill>
          </p:spPr>
        </p:sp>
      </p:grpSp>
      <p:grpSp>
        <p:nvGrpSpPr>
          <p:cNvPr name="Group 19" id="19"/>
          <p:cNvGrpSpPr>
            <a:grpSpLocks noChangeAspect="true"/>
          </p:cNvGrpSpPr>
          <p:nvPr/>
        </p:nvGrpSpPr>
        <p:grpSpPr>
          <a:xfrm rot="0">
            <a:off x="2292363" y="5213032"/>
            <a:ext cx="114300" cy="114300"/>
            <a:chOff x="0" y="0"/>
            <a:chExt cx="114300" cy="114300"/>
          </a:xfrm>
        </p:grpSpPr>
        <p:sp>
          <p:nvSpPr>
            <p:cNvPr name="Freeform 20" id="20"/>
            <p:cNvSpPr/>
            <p:nvPr/>
          </p:nvSpPr>
          <p:spPr>
            <a:xfrm flipH="false" flipV="false" rot="0">
              <a:off x="0" y="0"/>
              <a:ext cx="114427" cy="114300"/>
            </a:xfrm>
            <a:custGeom>
              <a:avLst/>
              <a:gdLst/>
              <a:ahLst/>
              <a:cxnLst/>
              <a:rect r="r" b="b" t="t" l="l"/>
              <a:pathLst>
                <a:path h="114300" w="114427">
                  <a:moveTo>
                    <a:pt x="114300" y="57150"/>
                  </a:moveTo>
                  <a:cubicBezTo>
                    <a:pt x="114300" y="60960"/>
                    <a:pt x="113919" y="64643"/>
                    <a:pt x="113157" y="68326"/>
                  </a:cubicBezTo>
                  <a:lnTo>
                    <a:pt x="108585" y="67310"/>
                  </a:lnTo>
                  <a:lnTo>
                    <a:pt x="113284" y="68199"/>
                  </a:lnTo>
                  <a:cubicBezTo>
                    <a:pt x="112522" y="71882"/>
                    <a:pt x="111506" y="75438"/>
                    <a:pt x="109982" y="78867"/>
                  </a:cubicBezTo>
                  <a:lnTo>
                    <a:pt x="109982" y="78867"/>
                  </a:lnTo>
                  <a:lnTo>
                    <a:pt x="109982" y="78867"/>
                  </a:lnTo>
                  <a:cubicBezTo>
                    <a:pt x="108585" y="82296"/>
                    <a:pt x="106807" y="85598"/>
                    <a:pt x="104648" y="88773"/>
                  </a:cubicBezTo>
                  <a:lnTo>
                    <a:pt x="104648" y="88773"/>
                  </a:lnTo>
                  <a:lnTo>
                    <a:pt x="104648" y="88773"/>
                  </a:lnTo>
                  <a:cubicBezTo>
                    <a:pt x="102616" y="91948"/>
                    <a:pt x="100203" y="94742"/>
                    <a:pt x="97536" y="97409"/>
                  </a:cubicBezTo>
                  <a:lnTo>
                    <a:pt x="94107" y="93980"/>
                  </a:lnTo>
                  <a:lnTo>
                    <a:pt x="97536" y="97409"/>
                  </a:lnTo>
                  <a:cubicBezTo>
                    <a:pt x="94869" y="100076"/>
                    <a:pt x="91948" y="102489"/>
                    <a:pt x="88900" y="104521"/>
                  </a:cubicBezTo>
                  <a:lnTo>
                    <a:pt x="88900" y="104521"/>
                  </a:lnTo>
                  <a:lnTo>
                    <a:pt x="88900" y="104521"/>
                  </a:lnTo>
                  <a:cubicBezTo>
                    <a:pt x="85725" y="106553"/>
                    <a:pt x="82423" y="108331"/>
                    <a:pt x="78994" y="109855"/>
                  </a:cubicBezTo>
                  <a:lnTo>
                    <a:pt x="77216" y="105410"/>
                  </a:lnTo>
                  <a:lnTo>
                    <a:pt x="78994" y="109855"/>
                  </a:lnTo>
                  <a:cubicBezTo>
                    <a:pt x="75565" y="111252"/>
                    <a:pt x="72009" y="112395"/>
                    <a:pt x="68326" y="113157"/>
                  </a:cubicBezTo>
                  <a:lnTo>
                    <a:pt x="67310" y="108585"/>
                  </a:lnTo>
                  <a:lnTo>
                    <a:pt x="68199" y="113284"/>
                  </a:lnTo>
                  <a:cubicBezTo>
                    <a:pt x="64643" y="113919"/>
                    <a:pt x="60960" y="114300"/>
                    <a:pt x="57150" y="114300"/>
                  </a:cubicBezTo>
                  <a:lnTo>
                    <a:pt x="57150" y="109474"/>
                  </a:lnTo>
                  <a:lnTo>
                    <a:pt x="57150" y="114300"/>
                  </a:lnTo>
                  <a:cubicBezTo>
                    <a:pt x="53340" y="114300"/>
                    <a:pt x="49657" y="113919"/>
                    <a:pt x="45974" y="113157"/>
                  </a:cubicBezTo>
                  <a:lnTo>
                    <a:pt x="46863" y="108458"/>
                  </a:lnTo>
                  <a:lnTo>
                    <a:pt x="45974" y="113157"/>
                  </a:lnTo>
                  <a:cubicBezTo>
                    <a:pt x="42291" y="112395"/>
                    <a:pt x="38735" y="111379"/>
                    <a:pt x="35306" y="109855"/>
                  </a:cubicBezTo>
                  <a:lnTo>
                    <a:pt x="37084" y="105410"/>
                  </a:lnTo>
                  <a:lnTo>
                    <a:pt x="35306" y="109855"/>
                  </a:lnTo>
                  <a:cubicBezTo>
                    <a:pt x="31877" y="108458"/>
                    <a:pt x="28575" y="106680"/>
                    <a:pt x="25400" y="104521"/>
                  </a:cubicBezTo>
                  <a:lnTo>
                    <a:pt x="25400" y="104521"/>
                  </a:lnTo>
                  <a:lnTo>
                    <a:pt x="25400" y="104521"/>
                  </a:lnTo>
                  <a:cubicBezTo>
                    <a:pt x="22225" y="102489"/>
                    <a:pt x="19431" y="100076"/>
                    <a:pt x="16764" y="97409"/>
                  </a:cubicBezTo>
                  <a:lnTo>
                    <a:pt x="20193" y="93980"/>
                  </a:lnTo>
                  <a:lnTo>
                    <a:pt x="16764" y="97409"/>
                  </a:lnTo>
                  <a:cubicBezTo>
                    <a:pt x="14097" y="94869"/>
                    <a:pt x="11684" y="92075"/>
                    <a:pt x="9652" y="88900"/>
                  </a:cubicBezTo>
                  <a:lnTo>
                    <a:pt x="9652" y="88900"/>
                  </a:lnTo>
                  <a:lnTo>
                    <a:pt x="9652" y="88900"/>
                  </a:lnTo>
                  <a:cubicBezTo>
                    <a:pt x="7493" y="85725"/>
                    <a:pt x="5842" y="82550"/>
                    <a:pt x="4318" y="78994"/>
                  </a:cubicBezTo>
                  <a:lnTo>
                    <a:pt x="8763" y="77216"/>
                  </a:lnTo>
                  <a:lnTo>
                    <a:pt x="4318" y="78994"/>
                  </a:lnTo>
                  <a:cubicBezTo>
                    <a:pt x="2921" y="75565"/>
                    <a:pt x="1778" y="72009"/>
                    <a:pt x="1016" y="68326"/>
                  </a:cubicBezTo>
                  <a:lnTo>
                    <a:pt x="5715" y="67310"/>
                  </a:lnTo>
                  <a:lnTo>
                    <a:pt x="1143" y="68326"/>
                  </a:lnTo>
                  <a:cubicBezTo>
                    <a:pt x="381" y="64643"/>
                    <a:pt x="0" y="60960"/>
                    <a:pt x="0" y="57150"/>
                  </a:cubicBezTo>
                  <a:lnTo>
                    <a:pt x="4699" y="57150"/>
                  </a:lnTo>
                  <a:lnTo>
                    <a:pt x="0" y="57150"/>
                  </a:lnTo>
                  <a:cubicBezTo>
                    <a:pt x="0" y="53340"/>
                    <a:pt x="381" y="49657"/>
                    <a:pt x="1143" y="45974"/>
                  </a:cubicBezTo>
                  <a:lnTo>
                    <a:pt x="5842" y="46863"/>
                  </a:lnTo>
                  <a:lnTo>
                    <a:pt x="1143" y="45974"/>
                  </a:lnTo>
                  <a:cubicBezTo>
                    <a:pt x="1905" y="42291"/>
                    <a:pt x="2921" y="38735"/>
                    <a:pt x="4445" y="35306"/>
                  </a:cubicBezTo>
                  <a:lnTo>
                    <a:pt x="8890" y="37084"/>
                  </a:lnTo>
                  <a:lnTo>
                    <a:pt x="4445" y="35306"/>
                  </a:lnTo>
                  <a:cubicBezTo>
                    <a:pt x="5842" y="31750"/>
                    <a:pt x="7493" y="28575"/>
                    <a:pt x="9652" y="25400"/>
                  </a:cubicBezTo>
                  <a:lnTo>
                    <a:pt x="9652" y="25400"/>
                  </a:lnTo>
                  <a:lnTo>
                    <a:pt x="9652" y="25400"/>
                  </a:lnTo>
                  <a:cubicBezTo>
                    <a:pt x="11684" y="22225"/>
                    <a:pt x="14097" y="19431"/>
                    <a:pt x="16764" y="16764"/>
                  </a:cubicBezTo>
                  <a:lnTo>
                    <a:pt x="20193" y="20193"/>
                  </a:lnTo>
                  <a:lnTo>
                    <a:pt x="16764" y="16764"/>
                  </a:lnTo>
                  <a:cubicBezTo>
                    <a:pt x="19431" y="14097"/>
                    <a:pt x="22352" y="11684"/>
                    <a:pt x="25400" y="9652"/>
                  </a:cubicBezTo>
                  <a:lnTo>
                    <a:pt x="28067" y="13589"/>
                  </a:lnTo>
                  <a:lnTo>
                    <a:pt x="25400" y="9652"/>
                  </a:lnTo>
                  <a:cubicBezTo>
                    <a:pt x="28575" y="7620"/>
                    <a:pt x="31877" y="5842"/>
                    <a:pt x="35306" y="4318"/>
                  </a:cubicBezTo>
                  <a:lnTo>
                    <a:pt x="37084" y="8763"/>
                  </a:lnTo>
                  <a:lnTo>
                    <a:pt x="35306" y="4318"/>
                  </a:lnTo>
                  <a:cubicBezTo>
                    <a:pt x="38735" y="2921"/>
                    <a:pt x="42291" y="1778"/>
                    <a:pt x="45974" y="1016"/>
                  </a:cubicBezTo>
                  <a:lnTo>
                    <a:pt x="45974" y="1016"/>
                  </a:lnTo>
                  <a:lnTo>
                    <a:pt x="45974" y="1016"/>
                  </a:lnTo>
                  <a:cubicBezTo>
                    <a:pt x="49657" y="381"/>
                    <a:pt x="53340" y="0"/>
                    <a:pt x="57150" y="0"/>
                  </a:cubicBezTo>
                  <a:lnTo>
                    <a:pt x="57150" y="4826"/>
                  </a:lnTo>
                  <a:lnTo>
                    <a:pt x="57150" y="0"/>
                  </a:lnTo>
                  <a:cubicBezTo>
                    <a:pt x="60960" y="0"/>
                    <a:pt x="64643" y="381"/>
                    <a:pt x="68326" y="1143"/>
                  </a:cubicBezTo>
                  <a:lnTo>
                    <a:pt x="68326" y="1143"/>
                  </a:lnTo>
                  <a:lnTo>
                    <a:pt x="68326" y="1143"/>
                  </a:lnTo>
                  <a:cubicBezTo>
                    <a:pt x="72009" y="1905"/>
                    <a:pt x="75565" y="2921"/>
                    <a:pt x="78994" y="4445"/>
                  </a:cubicBezTo>
                  <a:lnTo>
                    <a:pt x="77216" y="8763"/>
                  </a:lnTo>
                  <a:lnTo>
                    <a:pt x="78994" y="4318"/>
                  </a:lnTo>
                  <a:cubicBezTo>
                    <a:pt x="82423" y="5715"/>
                    <a:pt x="85725" y="7493"/>
                    <a:pt x="88900" y="9652"/>
                  </a:cubicBezTo>
                  <a:lnTo>
                    <a:pt x="88900" y="9652"/>
                  </a:lnTo>
                  <a:lnTo>
                    <a:pt x="88900" y="9652"/>
                  </a:lnTo>
                  <a:cubicBezTo>
                    <a:pt x="92075" y="11684"/>
                    <a:pt x="94869" y="14097"/>
                    <a:pt x="97536" y="16764"/>
                  </a:cubicBezTo>
                  <a:lnTo>
                    <a:pt x="94107" y="20193"/>
                  </a:lnTo>
                  <a:lnTo>
                    <a:pt x="97536" y="16764"/>
                  </a:lnTo>
                  <a:cubicBezTo>
                    <a:pt x="100203" y="19431"/>
                    <a:pt x="102616" y="22352"/>
                    <a:pt x="104648" y="25400"/>
                  </a:cubicBezTo>
                  <a:lnTo>
                    <a:pt x="104648" y="25400"/>
                  </a:lnTo>
                  <a:lnTo>
                    <a:pt x="104648" y="25400"/>
                  </a:lnTo>
                  <a:cubicBezTo>
                    <a:pt x="106680" y="28575"/>
                    <a:pt x="108458" y="31877"/>
                    <a:pt x="109982" y="35306"/>
                  </a:cubicBezTo>
                  <a:lnTo>
                    <a:pt x="105537" y="37084"/>
                  </a:lnTo>
                  <a:lnTo>
                    <a:pt x="109982" y="35306"/>
                  </a:lnTo>
                  <a:cubicBezTo>
                    <a:pt x="111379" y="38735"/>
                    <a:pt x="112522" y="42291"/>
                    <a:pt x="113284" y="45974"/>
                  </a:cubicBezTo>
                  <a:lnTo>
                    <a:pt x="108585" y="46863"/>
                  </a:lnTo>
                  <a:lnTo>
                    <a:pt x="113284" y="45974"/>
                  </a:lnTo>
                  <a:cubicBezTo>
                    <a:pt x="114046" y="49657"/>
                    <a:pt x="114427" y="53340"/>
                    <a:pt x="114427" y="57150"/>
                  </a:cubicBezTo>
                  <a:lnTo>
                    <a:pt x="114427" y="57150"/>
                  </a:lnTo>
                  <a:lnTo>
                    <a:pt x="114427" y="57150"/>
                  </a:lnTo>
                  <a:moveTo>
                    <a:pt x="104902" y="57150"/>
                  </a:moveTo>
                  <a:lnTo>
                    <a:pt x="109601" y="57150"/>
                  </a:lnTo>
                  <a:lnTo>
                    <a:pt x="104902" y="57150"/>
                  </a:lnTo>
                  <a:cubicBezTo>
                    <a:pt x="104902" y="53975"/>
                    <a:pt x="104648" y="50927"/>
                    <a:pt x="104013" y="47879"/>
                  </a:cubicBezTo>
                  <a:lnTo>
                    <a:pt x="104013" y="47879"/>
                  </a:lnTo>
                  <a:lnTo>
                    <a:pt x="104013" y="47879"/>
                  </a:lnTo>
                  <a:cubicBezTo>
                    <a:pt x="103378" y="44831"/>
                    <a:pt x="102489" y="41783"/>
                    <a:pt x="101346" y="38989"/>
                  </a:cubicBezTo>
                  <a:cubicBezTo>
                    <a:pt x="100203" y="36195"/>
                    <a:pt x="98679" y="33401"/>
                    <a:pt x="96901" y="30734"/>
                  </a:cubicBezTo>
                  <a:lnTo>
                    <a:pt x="100838" y="28067"/>
                  </a:lnTo>
                  <a:lnTo>
                    <a:pt x="96901" y="30734"/>
                  </a:lnTo>
                  <a:cubicBezTo>
                    <a:pt x="95123" y="28194"/>
                    <a:pt x="93218" y="25781"/>
                    <a:pt x="90932" y="23495"/>
                  </a:cubicBezTo>
                  <a:lnTo>
                    <a:pt x="90932" y="23495"/>
                  </a:lnTo>
                  <a:lnTo>
                    <a:pt x="90932" y="23495"/>
                  </a:lnTo>
                  <a:cubicBezTo>
                    <a:pt x="88773" y="21336"/>
                    <a:pt x="86360" y="19304"/>
                    <a:pt x="83693" y="17526"/>
                  </a:cubicBezTo>
                  <a:lnTo>
                    <a:pt x="86360" y="13589"/>
                  </a:lnTo>
                  <a:lnTo>
                    <a:pt x="83693" y="17526"/>
                  </a:lnTo>
                  <a:cubicBezTo>
                    <a:pt x="81153" y="15748"/>
                    <a:pt x="78359" y="14351"/>
                    <a:pt x="75438" y="13081"/>
                  </a:cubicBezTo>
                  <a:lnTo>
                    <a:pt x="75438" y="13081"/>
                  </a:lnTo>
                  <a:lnTo>
                    <a:pt x="75438" y="13081"/>
                  </a:lnTo>
                  <a:cubicBezTo>
                    <a:pt x="72517" y="11938"/>
                    <a:pt x="69469" y="11049"/>
                    <a:pt x="66421" y="10414"/>
                  </a:cubicBezTo>
                  <a:lnTo>
                    <a:pt x="67310" y="5715"/>
                  </a:lnTo>
                  <a:lnTo>
                    <a:pt x="66421" y="10414"/>
                  </a:lnTo>
                  <a:cubicBezTo>
                    <a:pt x="63373" y="9779"/>
                    <a:pt x="60325" y="9525"/>
                    <a:pt x="57150" y="9525"/>
                  </a:cubicBezTo>
                  <a:cubicBezTo>
                    <a:pt x="53975" y="9525"/>
                    <a:pt x="50927" y="9779"/>
                    <a:pt x="47879" y="10414"/>
                  </a:cubicBezTo>
                  <a:lnTo>
                    <a:pt x="46990" y="5715"/>
                  </a:lnTo>
                  <a:lnTo>
                    <a:pt x="47879" y="10414"/>
                  </a:lnTo>
                  <a:cubicBezTo>
                    <a:pt x="44831" y="11049"/>
                    <a:pt x="41783" y="11938"/>
                    <a:pt x="38989" y="13081"/>
                  </a:cubicBezTo>
                  <a:lnTo>
                    <a:pt x="38989" y="13081"/>
                  </a:lnTo>
                  <a:lnTo>
                    <a:pt x="38989" y="13081"/>
                  </a:lnTo>
                  <a:cubicBezTo>
                    <a:pt x="36068" y="14224"/>
                    <a:pt x="33401" y="15748"/>
                    <a:pt x="30734" y="17526"/>
                  </a:cubicBezTo>
                  <a:cubicBezTo>
                    <a:pt x="28067" y="19304"/>
                    <a:pt x="25781" y="21209"/>
                    <a:pt x="23495" y="23495"/>
                  </a:cubicBezTo>
                  <a:lnTo>
                    <a:pt x="23495" y="23495"/>
                  </a:lnTo>
                  <a:lnTo>
                    <a:pt x="23495" y="23495"/>
                  </a:lnTo>
                  <a:cubicBezTo>
                    <a:pt x="21336" y="25654"/>
                    <a:pt x="19304" y="28067"/>
                    <a:pt x="17526" y="30734"/>
                  </a:cubicBezTo>
                  <a:lnTo>
                    <a:pt x="13589" y="28067"/>
                  </a:lnTo>
                  <a:lnTo>
                    <a:pt x="17526" y="30734"/>
                  </a:lnTo>
                  <a:cubicBezTo>
                    <a:pt x="15748" y="33274"/>
                    <a:pt x="14351" y="36068"/>
                    <a:pt x="13081" y="38989"/>
                  </a:cubicBezTo>
                  <a:cubicBezTo>
                    <a:pt x="11811" y="41910"/>
                    <a:pt x="10922" y="44831"/>
                    <a:pt x="10414" y="47879"/>
                  </a:cubicBezTo>
                  <a:lnTo>
                    <a:pt x="10414" y="47879"/>
                  </a:lnTo>
                  <a:lnTo>
                    <a:pt x="10414" y="47879"/>
                  </a:lnTo>
                  <a:cubicBezTo>
                    <a:pt x="9779" y="50927"/>
                    <a:pt x="9525" y="54102"/>
                    <a:pt x="9525" y="57150"/>
                  </a:cubicBezTo>
                  <a:lnTo>
                    <a:pt x="9525" y="57150"/>
                  </a:lnTo>
                  <a:lnTo>
                    <a:pt x="9525" y="57150"/>
                  </a:lnTo>
                  <a:cubicBezTo>
                    <a:pt x="9525" y="60325"/>
                    <a:pt x="9779" y="63373"/>
                    <a:pt x="10414" y="66421"/>
                  </a:cubicBezTo>
                  <a:lnTo>
                    <a:pt x="10414" y="66421"/>
                  </a:lnTo>
                  <a:lnTo>
                    <a:pt x="10414" y="66421"/>
                  </a:lnTo>
                  <a:cubicBezTo>
                    <a:pt x="11049" y="69469"/>
                    <a:pt x="11938" y="72517"/>
                    <a:pt x="13081" y="75311"/>
                  </a:cubicBezTo>
                  <a:cubicBezTo>
                    <a:pt x="14224" y="78105"/>
                    <a:pt x="15748" y="80899"/>
                    <a:pt x="17526" y="83566"/>
                  </a:cubicBezTo>
                  <a:lnTo>
                    <a:pt x="13589" y="86233"/>
                  </a:lnTo>
                  <a:lnTo>
                    <a:pt x="17526" y="83566"/>
                  </a:lnTo>
                  <a:cubicBezTo>
                    <a:pt x="19304" y="86106"/>
                    <a:pt x="21209" y="88519"/>
                    <a:pt x="23495" y="90805"/>
                  </a:cubicBezTo>
                  <a:lnTo>
                    <a:pt x="23495" y="90805"/>
                  </a:lnTo>
                  <a:lnTo>
                    <a:pt x="23495" y="90805"/>
                  </a:lnTo>
                  <a:cubicBezTo>
                    <a:pt x="25654" y="92964"/>
                    <a:pt x="28067" y="94996"/>
                    <a:pt x="30734" y="96774"/>
                  </a:cubicBezTo>
                  <a:lnTo>
                    <a:pt x="28067" y="100711"/>
                  </a:lnTo>
                  <a:lnTo>
                    <a:pt x="30734" y="96774"/>
                  </a:lnTo>
                  <a:cubicBezTo>
                    <a:pt x="33274" y="98552"/>
                    <a:pt x="36068" y="99949"/>
                    <a:pt x="38989" y="101219"/>
                  </a:cubicBezTo>
                  <a:lnTo>
                    <a:pt x="38989" y="101219"/>
                  </a:lnTo>
                  <a:lnTo>
                    <a:pt x="38989" y="101219"/>
                  </a:lnTo>
                  <a:cubicBezTo>
                    <a:pt x="41910" y="102362"/>
                    <a:pt x="44831" y="103378"/>
                    <a:pt x="47879" y="103886"/>
                  </a:cubicBezTo>
                  <a:lnTo>
                    <a:pt x="47879" y="103886"/>
                  </a:lnTo>
                  <a:lnTo>
                    <a:pt x="47879" y="103886"/>
                  </a:lnTo>
                  <a:cubicBezTo>
                    <a:pt x="50927" y="104521"/>
                    <a:pt x="54102" y="104775"/>
                    <a:pt x="57150" y="104775"/>
                  </a:cubicBezTo>
                  <a:cubicBezTo>
                    <a:pt x="60198" y="104775"/>
                    <a:pt x="63373" y="104521"/>
                    <a:pt x="66421" y="103886"/>
                  </a:cubicBezTo>
                  <a:lnTo>
                    <a:pt x="66421" y="103886"/>
                  </a:lnTo>
                  <a:lnTo>
                    <a:pt x="66421" y="103886"/>
                  </a:lnTo>
                  <a:cubicBezTo>
                    <a:pt x="69469" y="103251"/>
                    <a:pt x="72517" y="102362"/>
                    <a:pt x="75311" y="101219"/>
                  </a:cubicBezTo>
                  <a:lnTo>
                    <a:pt x="75311" y="101219"/>
                  </a:lnTo>
                  <a:lnTo>
                    <a:pt x="75311" y="101219"/>
                  </a:lnTo>
                  <a:cubicBezTo>
                    <a:pt x="78232" y="100076"/>
                    <a:pt x="80899" y="98552"/>
                    <a:pt x="83566" y="96774"/>
                  </a:cubicBezTo>
                  <a:lnTo>
                    <a:pt x="86233" y="100711"/>
                  </a:lnTo>
                  <a:lnTo>
                    <a:pt x="83566" y="96774"/>
                  </a:lnTo>
                  <a:cubicBezTo>
                    <a:pt x="86106" y="94996"/>
                    <a:pt x="88519" y="93091"/>
                    <a:pt x="90805" y="90805"/>
                  </a:cubicBezTo>
                  <a:lnTo>
                    <a:pt x="90805" y="90805"/>
                  </a:lnTo>
                  <a:lnTo>
                    <a:pt x="90805" y="90805"/>
                  </a:lnTo>
                  <a:cubicBezTo>
                    <a:pt x="92964" y="88646"/>
                    <a:pt x="94996" y="86233"/>
                    <a:pt x="96774" y="83566"/>
                  </a:cubicBezTo>
                  <a:lnTo>
                    <a:pt x="100711" y="86233"/>
                  </a:lnTo>
                  <a:lnTo>
                    <a:pt x="96774" y="83566"/>
                  </a:lnTo>
                  <a:cubicBezTo>
                    <a:pt x="98552" y="81026"/>
                    <a:pt x="99949" y="78232"/>
                    <a:pt x="101219" y="75311"/>
                  </a:cubicBezTo>
                  <a:lnTo>
                    <a:pt x="105664" y="77089"/>
                  </a:lnTo>
                  <a:lnTo>
                    <a:pt x="101219" y="75311"/>
                  </a:lnTo>
                  <a:cubicBezTo>
                    <a:pt x="102362" y="72390"/>
                    <a:pt x="103378" y="69469"/>
                    <a:pt x="103886" y="66421"/>
                  </a:cubicBezTo>
                  <a:lnTo>
                    <a:pt x="103886" y="66421"/>
                  </a:lnTo>
                  <a:lnTo>
                    <a:pt x="103886" y="66421"/>
                  </a:lnTo>
                  <a:cubicBezTo>
                    <a:pt x="104521" y="63373"/>
                    <a:pt x="104775" y="60198"/>
                    <a:pt x="104775" y="57150"/>
                  </a:cubicBezTo>
                  <a:close/>
                </a:path>
              </a:pathLst>
            </a:custGeom>
            <a:solidFill>
              <a:srgbClr val="0F0E0E"/>
            </a:solidFill>
          </p:spPr>
        </p:sp>
      </p:grpSp>
      <p:grpSp>
        <p:nvGrpSpPr>
          <p:cNvPr name="Group 21" id="21"/>
          <p:cNvGrpSpPr>
            <a:grpSpLocks noChangeAspect="true"/>
          </p:cNvGrpSpPr>
          <p:nvPr/>
        </p:nvGrpSpPr>
        <p:grpSpPr>
          <a:xfrm rot="0">
            <a:off x="2292363" y="7213282"/>
            <a:ext cx="114300" cy="114300"/>
            <a:chOff x="0" y="0"/>
            <a:chExt cx="114300" cy="114300"/>
          </a:xfrm>
        </p:grpSpPr>
        <p:sp>
          <p:nvSpPr>
            <p:cNvPr name="Freeform 22" id="22"/>
            <p:cNvSpPr/>
            <p:nvPr/>
          </p:nvSpPr>
          <p:spPr>
            <a:xfrm flipH="false" flipV="false" rot="0">
              <a:off x="0" y="0"/>
              <a:ext cx="114427" cy="114300"/>
            </a:xfrm>
            <a:custGeom>
              <a:avLst/>
              <a:gdLst/>
              <a:ahLst/>
              <a:cxnLst/>
              <a:rect r="r" b="b" t="t" l="l"/>
              <a:pathLst>
                <a:path h="114300" w="114427">
                  <a:moveTo>
                    <a:pt x="114300" y="57150"/>
                  </a:moveTo>
                  <a:cubicBezTo>
                    <a:pt x="114300" y="60960"/>
                    <a:pt x="113919" y="64643"/>
                    <a:pt x="113157" y="68326"/>
                  </a:cubicBezTo>
                  <a:lnTo>
                    <a:pt x="108585" y="67310"/>
                  </a:lnTo>
                  <a:lnTo>
                    <a:pt x="113284" y="68199"/>
                  </a:lnTo>
                  <a:cubicBezTo>
                    <a:pt x="112522" y="71882"/>
                    <a:pt x="111506" y="75438"/>
                    <a:pt x="109982" y="78867"/>
                  </a:cubicBezTo>
                  <a:lnTo>
                    <a:pt x="109982" y="78867"/>
                  </a:lnTo>
                  <a:lnTo>
                    <a:pt x="109982" y="78867"/>
                  </a:lnTo>
                  <a:cubicBezTo>
                    <a:pt x="108585" y="82296"/>
                    <a:pt x="106807" y="85598"/>
                    <a:pt x="104648" y="88773"/>
                  </a:cubicBezTo>
                  <a:lnTo>
                    <a:pt x="100711" y="86106"/>
                  </a:lnTo>
                  <a:lnTo>
                    <a:pt x="104648" y="88773"/>
                  </a:lnTo>
                  <a:cubicBezTo>
                    <a:pt x="102616" y="91948"/>
                    <a:pt x="100203" y="94742"/>
                    <a:pt x="97536" y="97409"/>
                  </a:cubicBezTo>
                  <a:lnTo>
                    <a:pt x="97536" y="97409"/>
                  </a:lnTo>
                  <a:lnTo>
                    <a:pt x="97536" y="97409"/>
                  </a:lnTo>
                  <a:cubicBezTo>
                    <a:pt x="94869" y="100076"/>
                    <a:pt x="91948" y="102489"/>
                    <a:pt x="88900" y="104521"/>
                  </a:cubicBezTo>
                  <a:lnTo>
                    <a:pt x="88900" y="104521"/>
                  </a:lnTo>
                  <a:lnTo>
                    <a:pt x="88900" y="104521"/>
                  </a:lnTo>
                  <a:cubicBezTo>
                    <a:pt x="85725" y="106553"/>
                    <a:pt x="82423" y="108331"/>
                    <a:pt x="78994" y="109855"/>
                  </a:cubicBezTo>
                  <a:lnTo>
                    <a:pt x="77216" y="105410"/>
                  </a:lnTo>
                  <a:lnTo>
                    <a:pt x="78994" y="109855"/>
                  </a:lnTo>
                  <a:cubicBezTo>
                    <a:pt x="75565" y="111252"/>
                    <a:pt x="72009" y="112395"/>
                    <a:pt x="68326" y="113157"/>
                  </a:cubicBezTo>
                  <a:lnTo>
                    <a:pt x="67310" y="108585"/>
                  </a:lnTo>
                  <a:lnTo>
                    <a:pt x="68199" y="113284"/>
                  </a:lnTo>
                  <a:cubicBezTo>
                    <a:pt x="64643" y="113919"/>
                    <a:pt x="60960" y="114300"/>
                    <a:pt x="57150" y="114300"/>
                  </a:cubicBezTo>
                  <a:lnTo>
                    <a:pt x="57150" y="109474"/>
                  </a:lnTo>
                  <a:lnTo>
                    <a:pt x="57150" y="114300"/>
                  </a:lnTo>
                  <a:cubicBezTo>
                    <a:pt x="53340" y="114300"/>
                    <a:pt x="49657" y="113919"/>
                    <a:pt x="45974" y="113157"/>
                  </a:cubicBezTo>
                  <a:lnTo>
                    <a:pt x="46863" y="108458"/>
                  </a:lnTo>
                  <a:lnTo>
                    <a:pt x="45974" y="113157"/>
                  </a:lnTo>
                  <a:cubicBezTo>
                    <a:pt x="42291" y="112395"/>
                    <a:pt x="38735" y="111379"/>
                    <a:pt x="35306" y="109855"/>
                  </a:cubicBezTo>
                  <a:lnTo>
                    <a:pt x="37084" y="105410"/>
                  </a:lnTo>
                  <a:lnTo>
                    <a:pt x="35306" y="109855"/>
                  </a:lnTo>
                  <a:cubicBezTo>
                    <a:pt x="31877" y="108458"/>
                    <a:pt x="28575" y="106680"/>
                    <a:pt x="25400" y="104521"/>
                  </a:cubicBezTo>
                  <a:lnTo>
                    <a:pt x="25400" y="104521"/>
                  </a:lnTo>
                  <a:lnTo>
                    <a:pt x="25400" y="104521"/>
                  </a:lnTo>
                  <a:cubicBezTo>
                    <a:pt x="22225" y="102489"/>
                    <a:pt x="19431" y="100076"/>
                    <a:pt x="16764" y="97409"/>
                  </a:cubicBezTo>
                  <a:lnTo>
                    <a:pt x="16764" y="97409"/>
                  </a:lnTo>
                  <a:lnTo>
                    <a:pt x="16764" y="97409"/>
                  </a:lnTo>
                  <a:cubicBezTo>
                    <a:pt x="14097" y="94869"/>
                    <a:pt x="11684" y="92075"/>
                    <a:pt x="9652" y="88900"/>
                  </a:cubicBezTo>
                  <a:lnTo>
                    <a:pt x="9652" y="88900"/>
                  </a:lnTo>
                  <a:lnTo>
                    <a:pt x="9652" y="88900"/>
                  </a:lnTo>
                  <a:cubicBezTo>
                    <a:pt x="7620" y="85725"/>
                    <a:pt x="5842" y="82423"/>
                    <a:pt x="4318" y="78994"/>
                  </a:cubicBezTo>
                  <a:lnTo>
                    <a:pt x="4318" y="78994"/>
                  </a:lnTo>
                  <a:lnTo>
                    <a:pt x="4318" y="78994"/>
                  </a:lnTo>
                  <a:cubicBezTo>
                    <a:pt x="2921" y="75565"/>
                    <a:pt x="1778" y="72009"/>
                    <a:pt x="1016" y="68326"/>
                  </a:cubicBezTo>
                  <a:lnTo>
                    <a:pt x="5715" y="67310"/>
                  </a:lnTo>
                  <a:lnTo>
                    <a:pt x="1143" y="68326"/>
                  </a:lnTo>
                  <a:cubicBezTo>
                    <a:pt x="381" y="64643"/>
                    <a:pt x="0" y="60960"/>
                    <a:pt x="0" y="57150"/>
                  </a:cubicBezTo>
                  <a:lnTo>
                    <a:pt x="4699" y="57150"/>
                  </a:lnTo>
                  <a:lnTo>
                    <a:pt x="0" y="57150"/>
                  </a:lnTo>
                  <a:cubicBezTo>
                    <a:pt x="0" y="53340"/>
                    <a:pt x="381" y="49657"/>
                    <a:pt x="1143" y="45974"/>
                  </a:cubicBezTo>
                  <a:lnTo>
                    <a:pt x="1143" y="45974"/>
                  </a:lnTo>
                  <a:lnTo>
                    <a:pt x="1143" y="45974"/>
                  </a:lnTo>
                  <a:cubicBezTo>
                    <a:pt x="1905" y="42291"/>
                    <a:pt x="2921" y="38735"/>
                    <a:pt x="4445" y="35306"/>
                  </a:cubicBezTo>
                  <a:lnTo>
                    <a:pt x="8890" y="37084"/>
                  </a:lnTo>
                  <a:lnTo>
                    <a:pt x="4445" y="35306"/>
                  </a:lnTo>
                  <a:cubicBezTo>
                    <a:pt x="5842" y="31750"/>
                    <a:pt x="7493" y="28575"/>
                    <a:pt x="9652" y="25400"/>
                  </a:cubicBezTo>
                  <a:lnTo>
                    <a:pt x="13589" y="28067"/>
                  </a:lnTo>
                  <a:lnTo>
                    <a:pt x="9652" y="25400"/>
                  </a:lnTo>
                  <a:cubicBezTo>
                    <a:pt x="11684" y="22225"/>
                    <a:pt x="14097" y="19431"/>
                    <a:pt x="16764" y="16764"/>
                  </a:cubicBezTo>
                  <a:lnTo>
                    <a:pt x="20193" y="20193"/>
                  </a:lnTo>
                  <a:lnTo>
                    <a:pt x="16764" y="16764"/>
                  </a:lnTo>
                  <a:cubicBezTo>
                    <a:pt x="19431" y="14097"/>
                    <a:pt x="22352" y="11684"/>
                    <a:pt x="25400" y="9652"/>
                  </a:cubicBezTo>
                  <a:lnTo>
                    <a:pt x="25400" y="9652"/>
                  </a:lnTo>
                  <a:lnTo>
                    <a:pt x="25400" y="9652"/>
                  </a:lnTo>
                  <a:cubicBezTo>
                    <a:pt x="28575" y="7620"/>
                    <a:pt x="31877" y="5842"/>
                    <a:pt x="35306" y="4318"/>
                  </a:cubicBezTo>
                  <a:lnTo>
                    <a:pt x="35306" y="4318"/>
                  </a:lnTo>
                  <a:lnTo>
                    <a:pt x="35306" y="4318"/>
                  </a:lnTo>
                  <a:cubicBezTo>
                    <a:pt x="38735" y="2921"/>
                    <a:pt x="42291" y="1778"/>
                    <a:pt x="45974" y="1016"/>
                  </a:cubicBezTo>
                  <a:lnTo>
                    <a:pt x="46990" y="5715"/>
                  </a:lnTo>
                  <a:lnTo>
                    <a:pt x="45974" y="1143"/>
                  </a:lnTo>
                  <a:cubicBezTo>
                    <a:pt x="49657" y="381"/>
                    <a:pt x="53340" y="0"/>
                    <a:pt x="57150" y="0"/>
                  </a:cubicBezTo>
                  <a:lnTo>
                    <a:pt x="57150" y="4826"/>
                  </a:lnTo>
                  <a:lnTo>
                    <a:pt x="57150" y="0"/>
                  </a:lnTo>
                  <a:cubicBezTo>
                    <a:pt x="60960" y="0"/>
                    <a:pt x="64643" y="381"/>
                    <a:pt x="68326" y="1143"/>
                  </a:cubicBezTo>
                  <a:lnTo>
                    <a:pt x="68326" y="1143"/>
                  </a:lnTo>
                  <a:lnTo>
                    <a:pt x="68326" y="1143"/>
                  </a:lnTo>
                  <a:cubicBezTo>
                    <a:pt x="72009" y="1905"/>
                    <a:pt x="75565" y="2921"/>
                    <a:pt x="78994" y="4445"/>
                  </a:cubicBezTo>
                  <a:lnTo>
                    <a:pt x="78994" y="4445"/>
                  </a:lnTo>
                  <a:lnTo>
                    <a:pt x="78994" y="4445"/>
                  </a:lnTo>
                  <a:cubicBezTo>
                    <a:pt x="82423" y="5842"/>
                    <a:pt x="85725" y="7620"/>
                    <a:pt x="88900" y="9779"/>
                  </a:cubicBezTo>
                  <a:lnTo>
                    <a:pt x="88900" y="9779"/>
                  </a:lnTo>
                  <a:lnTo>
                    <a:pt x="88900" y="9779"/>
                  </a:lnTo>
                  <a:cubicBezTo>
                    <a:pt x="92075" y="11811"/>
                    <a:pt x="94869" y="14224"/>
                    <a:pt x="97536" y="16891"/>
                  </a:cubicBezTo>
                  <a:lnTo>
                    <a:pt x="94107" y="20320"/>
                  </a:lnTo>
                  <a:lnTo>
                    <a:pt x="97536" y="16891"/>
                  </a:lnTo>
                  <a:cubicBezTo>
                    <a:pt x="100203" y="19558"/>
                    <a:pt x="102616" y="22479"/>
                    <a:pt x="104648" y="25527"/>
                  </a:cubicBezTo>
                  <a:lnTo>
                    <a:pt x="100711" y="28194"/>
                  </a:lnTo>
                  <a:lnTo>
                    <a:pt x="104648" y="25400"/>
                  </a:lnTo>
                  <a:cubicBezTo>
                    <a:pt x="106680" y="28575"/>
                    <a:pt x="108458" y="31877"/>
                    <a:pt x="109982" y="35306"/>
                  </a:cubicBezTo>
                  <a:lnTo>
                    <a:pt x="105537" y="37084"/>
                  </a:lnTo>
                  <a:lnTo>
                    <a:pt x="109982" y="35306"/>
                  </a:lnTo>
                  <a:cubicBezTo>
                    <a:pt x="111379" y="38735"/>
                    <a:pt x="112522" y="42291"/>
                    <a:pt x="113284" y="45974"/>
                  </a:cubicBezTo>
                  <a:lnTo>
                    <a:pt x="113284" y="45974"/>
                  </a:lnTo>
                  <a:lnTo>
                    <a:pt x="113284" y="45974"/>
                  </a:lnTo>
                  <a:cubicBezTo>
                    <a:pt x="114046" y="49657"/>
                    <a:pt x="114427" y="53340"/>
                    <a:pt x="114427" y="57150"/>
                  </a:cubicBezTo>
                  <a:lnTo>
                    <a:pt x="114427" y="57150"/>
                  </a:lnTo>
                  <a:lnTo>
                    <a:pt x="114427" y="57150"/>
                  </a:lnTo>
                  <a:moveTo>
                    <a:pt x="104902" y="57150"/>
                  </a:moveTo>
                  <a:lnTo>
                    <a:pt x="109601" y="57150"/>
                  </a:lnTo>
                  <a:lnTo>
                    <a:pt x="104902" y="57150"/>
                  </a:lnTo>
                  <a:cubicBezTo>
                    <a:pt x="104902" y="53975"/>
                    <a:pt x="104648" y="50927"/>
                    <a:pt x="104013" y="47879"/>
                  </a:cubicBezTo>
                  <a:lnTo>
                    <a:pt x="108712" y="46990"/>
                  </a:lnTo>
                  <a:lnTo>
                    <a:pt x="104013" y="47879"/>
                  </a:lnTo>
                  <a:cubicBezTo>
                    <a:pt x="103378" y="44831"/>
                    <a:pt x="102489" y="41783"/>
                    <a:pt x="101346" y="38989"/>
                  </a:cubicBezTo>
                  <a:lnTo>
                    <a:pt x="101346" y="38989"/>
                  </a:lnTo>
                  <a:lnTo>
                    <a:pt x="101346" y="38989"/>
                  </a:lnTo>
                  <a:cubicBezTo>
                    <a:pt x="100203" y="36068"/>
                    <a:pt x="98679" y="33401"/>
                    <a:pt x="96901" y="30734"/>
                  </a:cubicBezTo>
                  <a:lnTo>
                    <a:pt x="96901" y="30734"/>
                  </a:lnTo>
                  <a:lnTo>
                    <a:pt x="96901" y="30734"/>
                  </a:lnTo>
                  <a:cubicBezTo>
                    <a:pt x="95123" y="28194"/>
                    <a:pt x="93218" y="25781"/>
                    <a:pt x="90932" y="23495"/>
                  </a:cubicBezTo>
                  <a:lnTo>
                    <a:pt x="90932" y="23495"/>
                  </a:lnTo>
                  <a:lnTo>
                    <a:pt x="90932" y="23495"/>
                  </a:lnTo>
                  <a:cubicBezTo>
                    <a:pt x="88773" y="21336"/>
                    <a:pt x="86360" y="19304"/>
                    <a:pt x="83693" y="17526"/>
                  </a:cubicBezTo>
                  <a:lnTo>
                    <a:pt x="86360" y="13589"/>
                  </a:lnTo>
                  <a:lnTo>
                    <a:pt x="83693" y="17526"/>
                  </a:lnTo>
                  <a:cubicBezTo>
                    <a:pt x="81153" y="15748"/>
                    <a:pt x="78359" y="14351"/>
                    <a:pt x="75438" y="13081"/>
                  </a:cubicBezTo>
                  <a:lnTo>
                    <a:pt x="77216" y="8763"/>
                  </a:lnTo>
                  <a:lnTo>
                    <a:pt x="75438" y="13208"/>
                  </a:lnTo>
                  <a:cubicBezTo>
                    <a:pt x="72517" y="11938"/>
                    <a:pt x="69469" y="11049"/>
                    <a:pt x="66421" y="10414"/>
                  </a:cubicBezTo>
                  <a:lnTo>
                    <a:pt x="67310" y="5715"/>
                  </a:lnTo>
                  <a:lnTo>
                    <a:pt x="66421" y="10414"/>
                  </a:lnTo>
                  <a:cubicBezTo>
                    <a:pt x="63373" y="9779"/>
                    <a:pt x="60325" y="9525"/>
                    <a:pt x="57150" y="9525"/>
                  </a:cubicBezTo>
                  <a:cubicBezTo>
                    <a:pt x="53975" y="9525"/>
                    <a:pt x="50927" y="9779"/>
                    <a:pt x="47879" y="10414"/>
                  </a:cubicBezTo>
                  <a:lnTo>
                    <a:pt x="47879" y="10414"/>
                  </a:lnTo>
                  <a:lnTo>
                    <a:pt x="47879" y="10414"/>
                  </a:lnTo>
                  <a:cubicBezTo>
                    <a:pt x="44831" y="11049"/>
                    <a:pt x="41783" y="11938"/>
                    <a:pt x="38989" y="13081"/>
                  </a:cubicBezTo>
                  <a:lnTo>
                    <a:pt x="37084" y="8763"/>
                  </a:lnTo>
                  <a:lnTo>
                    <a:pt x="38862" y="13208"/>
                  </a:lnTo>
                  <a:cubicBezTo>
                    <a:pt x="35941" y="14351"/>
                    <a:pt x="33274" y="15875"/>
                    <a:pt x="30607" y="17653"/>
                  </a:cubicBezTo>
                  <a:lnTo>
                    <a:pt x="27940" y="13716"/>
                  </a:lnTo>
                  <a:lnTo>
                    <a:pt x="30607" y="17653"/>
                  </a:lnTo>
                  <a:cubicBezTo>
                    <a:pt x="28067" y="19431"/>
                    <a:pt x="25654" y="21336"/>
                    <a:pt x="23368" y="23622"/>
                  </a:cubicBezTo>
                  <a:lnTo>
                    <a:pt x="23368" y="23622"/>
                  </a:lnTo>
                  <a:lnTo>
                    <a:pt x="23368" y="23622"/>
                  </a:lnTo>
                  <a:cubicBezTo>
                    <a:pt x="21209" y="25781"/>
                    <a:pt x="19177" y="28194"/>
                    <a:pt x="17399" y="30861"/>
                  </a:cubicBezTo>
                  <a:lnTo>
                    <a:pt x="17399" y="30861"/>
                  </a:lnTo>
                  <a:lnTo>
                    <a:pt x="17399" y="30861"/>
                  </a:lnTo>
                  <a:cubicBezTo>
                    <a:pt x="15621" y="33401"/>
                    <a:pt x="14224" y="36195"/>
                    <a:pt x="12954" y="39116"/>
                  </a:cubicBezTo>
                  <a:lnTo>
                    <a:pt x="12954" y="39116"/>
                  </a:lnTo>
                  <a:lnTo>
                    <a:pt x="12954" y="39116"/>
                  </a:lnTo>
                  <a:cubicBezTo>
                    <a:pt x="11811" y="42037"/>
                    <a:pt x="10795" y="44958"/>
                    <a:pt x="10287" y="48006"/>
                  </a:cubicBezTo>
                  <a:lnTo>
                    <a:pt x="5715" y="46990"/>
                  </a:lnTo>
                  <a:lnTo>
                    <a:pt x="10414" y="47879"/>
                  </a:lnTo>
                  <a:cubicBezTo>
                    <a:pt x="9779" y="50927"/>
                    <a:pt x="9525" y="54102"/>
                    <a:pt x="9525" y="57150"/>
                  </a:cubicBezTo>
                  <a:lnTo>
                    <a:pt x="9525" y="57150"/>
                  </a:lnTo>
                  <a:lnTo>
                    <a:pt x="9525" y="57150"/>
                  </a:lnTo>
                  <a:cubicBezTo>
                    <a:pt x="9525" y="60325"/>
                    <a:pt x="9779" y="63373"/>
                    <a:pt x="10414" y="66421"/>
                  </a:cubicBezTo>
                  <a:lnTo>
                    <a:pt x="10414" y="66421"/>
                  </a:lnTo>
                  <a:lnTo>
                    <a:pt x="10414" y="66421"/>
                  </a:lnTo>
                  <a:cubicBezTo>
                    <a:pt x="11049" y="69469"/>
                    <a:pt x="11938" y="72517"/>
                    <a:pt x="13081" y="75311"/>
                  </a:cubicBezTo>
                  <a:lnTo>
                    <a:pt x="8636" y="77089"/>
                  </a:lnTo>
                  <a:lnTo>
                    <a:pt x="13081" y="75311"/>
                  </a:lnTo>
                  <a:cubicBezTo>
                    <a:pt x="14224" y="78232"/>
                    <a:pt x="15748" y="80899"/>
                    <a:pt x="17526" y="83566"/>
                  </a:cubicBezTo>
                  <a:lnTo>
                    <a:pt x="13589" y="86233"/>
                  </a:lnTo>
                  <a:lnTo>
                    <a:pt x="17526" y="83566"/>
                  </a:lnTo>
                  <a:cubicBezTo>
                    <a:pt x="19304" y="86106"/>
                    <a:pt x="21209" y="88519"/>
                    <a:pt x="23495" y="90805"/>
                  </a:cubicBezTo>
                  <a:lnTo>
                    <a:pt x="20066" y="94234"/>
                  </a:lnTo>
                  <a:lnTo>
                    <a:pt x="23495" y="90805"/>
                  </a:lnTo>
                  <a:cubicBezTo>
                    <a:pt x="25654" y="92964"/>
                    <a:pt x="28067" y="94996"/>
                    <a:pt x="30734" y="96774"/>
                  </a:cubicBezTo>
                  <a:lnTo>
                    <a:pt x="28067" y="100711"/>
                  </a:lnTo>
                  <a:lnTo>
                    <a:pt x="30734" y="96774"/>
                  </a:lnTo>
                  <a:cubicBezTo>
                    <a:pt x="33274" y="98552"/>
                    <a:pt x="36068" y="99949"/>
                    <a:pt x="38989" y="101219"/>
                  </a:cubicBezTo>
                  <a:lnTo>
                    <a:pt x="38989" y="101219"/>
                  </a:lnTo>
                  <a:lnTo>
                    <a:pt x="38989" y="101219"/>
                  </a:lnTo>
                  <a:cubicBezTo>
                    <a:pt x="41910" y="102362"/>
                    <a:pt x="44831" y="103378"/>
                    <a:pt x="47879" y="103886"/>
                  </a:cubicBezTo>
                  <a:lnTo>
                    <a:pt x="47879" y="103886"/>
                  </a:lnTo>
                  <a:lnTo>
                    <a:pt x="47879" y="103886"/>
                  </a:lnTo>
                  <a:cubicBezTo>
                    <a:pt x="50927" y="104521"/>
                    <a:pt x="54102" y="104775"/>
                    <a:pt x="57150" y="104775"/>
                  </a:cubicBezTo>
                  <a:cubicBezTo>
                    <a:pt x="60198" y="104775"/>
                    <a:pt x="63373" y="104521"/>
                    <a:pt x="66421" y="103886"/>
                  </a:cubicBezTo>
                  <a:cubicBezTo>
                    <a:pt x="69469" y="103251"/>
                    <a:pt x="72517" y="102362"/>
                    <a:pt x="75311" y="101219"/>
                  </a:cubicBezTo>
                  <a:lnTo>
                    <a:pt x="75311" y="101219"/>
                  </a:lnTo>
                  <a:lnTo>
                    <a:pt x="75311" y="101219"/>
                  </a:lnTo>
                  <a:cubicBezTo>
                    <a:pt x="78232" y="100076"/>
                    <a:pt x="80899" y="98552"/>
                    <a:pt x="83566" y="96774"/>
                  </a:cubicBezTo>
                  <a:lnTo>
                    <a:pt x="86233" y="100711"/>
                  </a:lnTo>
                  <a:lnTo>
                    <a:pt x="83566" y="96774"/>
                  </a:lnTo>
                  <a:cubicBezTo>
                    <a:pt x="86106" y="94996"/>
                    <a:pt x="88519" y="93091"/>
                    <a:pt x="90805" y="90805"/>
                  </a:cubicBezTo>
                  <a:lnTo>
                    <a:pt x="94234" y="94234"/>
                  </a:lnTo>
                  <a:lnTo>
                    <a:pt x="90805" y="90805"/>
                  </a:lnTo>
                  <a:cubicBezTo>
                    <a:pt x="92964" y="88646"/>
                    <a:pt x="94996" y="86233"/>
                    <a:pt x="96774" y="83566"/>
                  </a:cubicBezTo>
                  <a:lnTo>
                    <a:pt x="96774" y="83566"/>
                  </a:lnTo>
                  <a:lnTo>
                    <a:pt x="96774" y="83566"/>
                  </a:lnTo>
                  <a:cubicBezTo>
                    <a:pt x="98552" y="81026"/>
                    <a:pt x="99949" y="78232"/>
                    <a:pt x="101219" y="75311"/>
                  </a:cubicBezTo>
                  <a:lnTo>
                    <a:pt x="105664" y="77089"/>
                  </a:lnTo>
                  <a:lnTo>
                    <a:pt x="101219" y="75311"/>
                  </a:lnTo>
                  <a:cubicBezTo>
                    <a:pt x="102362" y="72390"/>
                    <a:pt x="103378" y="69469"/>
                    <a:pt x="103886" y="66421"/>
                  </a:cubicBezTo>
                  <a:cubicBezTo>
                    <a:pt x="104394" y="63373"/>
                    <a:pt x="104775" y="60198"/>
                    <a:pt x="104775" y="57150"/>
                  </a:cubicBezTo>
                  <a:close/>
                </a:path>
              </a:pathLst>
            </a:custGeom>
            <a:solidFill>
              <a:srgbClr val="0F0E0E"/>
            </a:solidFill>
          </p:spPr>
        </p:sp>
      </p:grpSp>
      <p:grpSp>
        <p:nvGrpSpPr>
          <p:cNvPr name="Group 23" id="23"/>
          <p:cNvGrpSpPr>
            <a:grpSpLocks noChangeAspect="true"/>
          </p:cNvGrpSpPr>
          <p:nvPr/>
        </p:nvGrpSpPr>
        <p:grpSpPr>
          <a:xfrm rot="0">
            <a:off x="2292363" y="6213158"/>
            <a:ext cx="114300" cy="114300"/>
            <a:chOff x="0" y="0"/>
            <a:chExt cx="114300" cy="114300"/>
          </a:xfrm>
        </p:grpSpPr>
        <p:sp>
          <p:nvSpPr>
            <p:cNvPr name="Freeform 24" id="24"/>
            <p:cNvSpPr/>
            <p:nvPr/>
          </p:nvSpPr>
          <p:spPr>
            <a:xfrm flipH="false" flipV="false" rot="0">
              <a:off x="0" y="0"/>
              <a:ext cx="114427" cy="114300"/>
            </a:xfrm>
            <a:custGeom>
              <a:avLst/>
              <a:gdLst/>
              <a:ahLst/>
              <a:cxnLst/>
              <a:rect r="r" b="b" t="t" l="l"/>
              <a:pathLst>
                <a:path h="114300" w="114427">
                  <a:moveTo>
                    <a:pt x="114300" y="57150"/>
                  </a:moveTo>
                  <a:cubicBezTo>
                    <a:pt x="114300" y="60960"/>
                    <a:pt x="113919" y="64643"/>
                    <a:pt x="113157" y="68326"/>
                  </a:cubicBezTo>
                  <a:lnTo>
                    <a:pt x="108585" y="67310"/>
                  </a:lnTo>
                  <a:lnTo>
                    <a:pt x="113284" y="68199"/>
                  </a:lnTo>
                  <a:cubicBezTo>
                    <a:pt x="112522" y="71882"/>
                    <a:pt x="111506" y="75438"/>
                    <a:pt x="109982" y="78867"/>
                  </a:cubicBezTo>
                  <a:lnTo>
                    <a:pt x="109982" y="78867"/>
                  </a:lnTo>
                  <a:lnTo>
                    <a:pt x="109982" y="78867"/>
                  </a:lnTo>
                  <a:cubicBezTo>
                    <a:pt x="108585" y="82296"/>
                    <a:pt x="106807" y="85598"/>
                    <a:pt x="104648" y="88773"/>
                  </a:cubicBezTo>
                  <a:lnTo>
                    <a:pt x="100711" y="86106"/>
                  </a:lnTo>
                  <a:lnTo>
                    <a:pt x="104648" y="88773"/>
                  </a:lnTo>
                  <a:cubicBezTo>
                    <a:pt x="102616" y="91948"/>
                    <a:pt x="100203" y="94742"/>
                    <a:pt x="97536" y="97409"/>
                  </a:cubicBezTo>
                  <a:lnTo>
                    <a:pt x="94107" y="93980"/>
                  </a:lnTo>
                  <a:lnTo>
                    <a:pt x="97536" y="97409"/>
                  </a:lnTo>
                  <a:cubicBezTo>
                    <a:pt x="94869" y="100076"/>
                    <a:pt x="91948" y="102489"/>
                    <a:pt x="88900" y="104521"/>
                  </a:cubicBezTo>
                  <a:lnTo>
                    <a:pt x="86233" y="100584"/>
                  </a:lnTo>
                  <a:lnTo>
                    <a:pt x="88900" y="104521"/>
                  </a:lnTo>
                  <a:cubicBezTo>
                    <a:pt x="85725" y="106553"/>
                    <a:pt x="82423" y="108331"/>
                    <a:pt x="78994" y="109855"/>
                  </a:cubicBezTo>
                  <a:lnTo>
                    <a:pt x="77216" y="105410"/>
                  </a:lnTo>
                  <a:lnTo>
                    <a:pt x="78994" y="109855"/>
                  </a:lnTo>
                  <a:cubicBezTo>
                    <a:pt x="75565" y="111252"/>
                    <a:pt x="72009" y="112395"/>
                    <a:pt x="68326" y="113157"/>
                  </a:cubicBezTo>
                  <a:lnTo>
                    <a:pt x="67310" y="108585"/>
                  </a:lnTo>
                  <a:lnTo>
                    <a:pt x="68199" y="113284"/>
                  </a:lnTo>
                  <a:cubicBezTo>
                    <a:pt x="64643" y="113919"/>
                    <a:pt x="60960" y="114300"/>
                    <a:pt x="57150" y="114300"/>
                  </a:cubicBezTo>
                  <a:lnTo>
                    <a:pt x="57150" y="114300"/>
                  </a:lnTo>
                  <a:lnTo>
                    <a:pt x="57150" y="114300"/>
                  </a:lnTo>
                  <a:cubicBezTo>
                    <a:pt x="53340" y="114300"/>
                    <a:pt x="49657" y="113919"/>
                    <a:pt x="45974" y="113157"/>
                  </a:cubicBezTo>
                  <a:lnTo>
                    <a:pt x="46863" y="108458"/>
                  </a:lnTo>
                  <a:lnTo>
                    <a:pt x="45974" y="113157"/>
                  </a:lnTo>
                  <a:cubicBezTo>
                    <a:pt x="42291" y="112395"/>
                    <a:pt x="38735" y="111379"/>
                    <a:pt x="35306" y="109855"/>
                  </a:cubicBezTo>
                  <a:lnTo>
                    <a:pt x="37084" y="105410"/>
                  </a:lnTo>
                  <a:lnTo>
                    <a:pt x="35306" y="109855"/>
                  </a:lnTo>
                  <a:cubicBezTo>
                    <a:pt x="31877" y="108458"/>
                    <a:pt x="28575" y="106680"/>
                    <a:pt x="25400" y="104521"/>
                  </a:cubicBezTo>
                  <a:lnTo>
                    <a:pt x="28067" y="100584"/>
                  </a:lnTo>
                  <a:lnTo>
                    <a:pt x="25400" y="104648"/>
                  </a:lnTo>
                  <a:cubicBezTo>
                    <a:pt x="22225" y="102616"/>
                    <a:pt x="19431" y="100203"/>
                    <a:pt x="16764" y="97536"/>
                  </a:cubicBezTo>
                  <a:lnTo>
                    <a:pt x="20193" y="94107"/>
                  </a:lnTo>
                  <a:lnTo>
                    <a:pt x="16764" y="97536"/>
                  </a:lnTo>
                  <a:cubicBezTo>
                    <a:pt x="14097" y="94869"/>
                    <a:pt x="11684" y="92075"/>
                    <a:pt x="9652" y="88900"/>
                  </a:cubicBezTo>
                  <a:lnTo>
                    <a:pt x="9652" y="88900"/>
                  </a:lnTo>
                  <a:lnTo>
                    <a:pt x="9652" y="88900"/>
                  </a:lnTo>
                  <a:cubicBezTo>
                    <a:pt x="7620" y="85725"/>
                    <a:pt x="5842" y="82423"/>
                    <a:pt x="4318" y="78994"/>
                  </a:cubicBezTo>
                  <a:lnTo>
                    <a:pt x="8763" y="77216"/>
                  </a:lnTo>
                  <a:lnTo>
                    <a:pt x="4318" y="78994"/>
                  </a:lnTo>
                  <a:cubicBezTo>
                    <a:pt x="2921" y="75565"/>
                    <a:pt x="1778" y="72009"/>
                    <a:pt x="1016" y="68326"/>
                  </a:cubicBezTo>
                  <a:lnTo>
                    <a:pt x="5715" y="67310"/>
                  </a:lnTo>
                  <a:lnTo>
                    <a:pt x="1143" y="68326"/>
                  </a:lnTo>
                  <a:cubicBezTo>
                    <a:pt x="381" y="64643"/>
                    <a:pt x="0" y="60960"/>
                    <a:pt x="0" y="57150"/>
                  </a:cubicBezTo>
                  <a:lnTo>
                    <a:pt x="4699" y="57150"/>
                  </a:lnTo>
                  <a:lnTo>
                    <a:pt x="0" y="57150"/>
                  </a:lnTo>
                  <a:cubicBezTo>
                    <a:pt x="0" y="53340"/>
                    <a:pt x="381" y="49657"/>
                    <a:pt x="1143" y="45974"/>
                  </a:cubicBezTo>
                  <a:lnTo>
                    <a:pt x="5842" y="46863"/>
                  </a:lnTo>
                  <a:lnTo>
                    <a:pt x="1143" y="45974"/>
                  </a:lnTo>
                  <a:cubicBezTo>
                    <a:pt x="1905" y="42291"/>
                    <a:pt x="2921" y="38735"/>
                    <a:pt x="4445" y="35306"/>
                  </a:cubicBezTo>
                  <a:lnTo>
                    <a:pt x="4445" y="35306"/>
                  </a:lnTo>
                  <a:lnTo>
                    <a:pt x="4445" y="35306"/>
                  </a:lnTo>
                  <a:cubicBezTo>
                    <a:pt x="5842" y="31877"/>
                    <a:pt x="7493" y="28575"/>
                    <a:pt x="9652" y="25400"/>
                  </a:cubicBezTo>
                  <a:lnTo>
                    <a:pt x="9652" y="25400"/>
                  </a:lnTo>
                  <a:lnTo>
                    <a:pt x="9652" y="25400"/>
                  </a:lnTo>
                  <a:cubicBezTo>
                    <a:pt x="11684" y="22225"/>
                    <a:pt x="14097" y="19431"/>
                    <a:pt x="16764" y="16764"/>
                  </a:cubicBezTo>
                  <a:lnTo>
                    <a:pt x="20193" y="20193"/>
                  </a:lnTo>
                  <a:lnTo>
                    <a:pt x="16764" y="16764"/>
                  </a:lnTo>
                  <a:cubicBezTo>
                    <a:pt x="19431" y="14097"/>
                    <a:pt x="22352" y="11684"/>
                    <a:pt x="25400" y="9652"/>
                  </a:cubicBezTo>
                  <a:lnTo>
                    <a:pt x="28067" y="13589"/>
                  </a:lnTo>
                  <a:lnTo>
                    <a:pt x="25400" y="9652"/>
                  </a:lnTo>
                  <a:cubicBezTo>
                    <a:pt x="28575" y="7620"/>
                    <a:pt x="31877" y="5842"/>
                    <a:pt x="35306" y="4318"/>
                  </a:cubicBezTo>
                  <a:lnTo>
                    <a:pt x="35306" y="4318"/>
                  </a:lnTo>
                  <a:lnTo>
                    <a:pt x="35306" y="4318"/>
                  </a:lnTo>
                  <a:cubicBezTo>
                    <a:pt x="38735" y="2921"/>
                    <a:pt x="42291" y="1778"/>
                    <a:pt x="45974" y="1016"/>
                  </a:cubicBezTo>
                  <a:lnTo>
                    <a:pt x="45974" y="1016"/>
                  </a:lnTo>
                  <a:lnTo>
                    <a:pt x="45974" y="1016"/>
                  </a:lnTo>
                  <a:cubicBezTo>
                    <a:pt x="49657" y="381"/>
                    <a:pt x="53340" y="0"/>
                    <a:pt x="57150" y="0"/>
                  </a:cubicBezTo>
                  <a:lnTo>
                    <a:pt x="57150" y="4826"/>
                  </a:lnTo>
                  <a:lnTo>
                    <a:pt x="57150" y="0"/>
                  </a:lnTo>
                  <a:cubicBezTo>
                    <a:pt x="60960" y="0"/>
                    <a:pt x="64643" y="381"/>
                    <a:pt x="68326" y="1143"/>
                  </a:cubicBezTo>
                  <a:lnTo>
                    <a:pt x="68326" y="1143"/>
                  </a:lnTo>
                  <a:lnTo>
                    <a:pt x="68326" y="1143"/>
                  </a:lnTo>
                  <a:cubicBezTo>
                    <a:pt x="72009" y="1905"/>
                    <a:pt x="75565" y="2921"/>
                    <a:pt x="78994" y="4445"/>
                  </a:cubicBezTo>
                  <a:lnTo>
                    <a:pt x="78994" y="4445"/>
                  </a:lnTo>
                  <a:lnTo>
                    <a:pt x="78994" y="4445"/>
                  </a:lnTo>
                  <a:cubicBezTo>
                    <a:pt x="82423" y="5842"/>
                    <a:pt x="85725" y="7620"/>
                    <a:pt x="88900" y="9779"/>
                  </a:cubicBezTo>
                  <a:lnTo>
                    <a:pt x="86233" y="13716"/>
                  </a:lnTo>
                  <a:lnTo>
                    <a:pt x="88900" y="9652"/>
                  </a:lnTo>
                  <a:cubicBezTo>
                    <a:pt x="92075" y="11684"/>
                    <a:pt x="94869" y="14097"/>
                    <a:pt x="97536" y="16764"/>
                  </a:cubicBezTo>
                  <a:lnTo>
                    <a:pt x="94107" y="20193"/>
                  </a:lnTo>
                  <a:lnTo>
                    <a:pt x="97536" y="16764"/>
                  </a:lnTo>
                  <a:cubicBezTo>
                    <a:pt x="100203" y="19431"/>
                    <a:pt x="102616" y="22352"/>
                    <a:pt x="104648" y="25400"/>
                  </a:cubicBezTo>
                  <a:lnTo>
                    <a:pt x="100711" y="28067"/>
                  </a:lnTo>
                  <a:lnTo>
                    <a:pt x="104648" y="25400"/>
                  </a:lnTo>
                  <a:cubicBezTo>
                    <a:pt x="106680" y="28575"/>
                    <a:pt x="108458" y="31877"/>
                    <a:pt x="109982" y="35306"/>
                  </a:cubicBezTo>
                  <a:lnTo>
                    <a:pt x="109982" y="35306"/>
                  </a:lnTo>
                  <a:lnTo>
                    <a:pt x="109982" y="35306"/>
                  </a:lnTo>
                  <a:cubicBezTo>
                    <a:pt x="111379" y="38735"/>
                    <a:pt x="112522" y="42291"/>
                    <a:pt x="113284" y="45974"/>
                  </a:cubicBezTo>
                  <a:lnTo>
                    <a:pt x="108585" y="46863"/>
                  </a:lnTo>
                  <a:lnTo>
                    <a:pt x="113284" y="45974"/>
                  </a:lnTo>
                  <a:cubicBezTo>
                    <a:pt x="114046" y="49657"/>
                    <a:pt x="114427" y="53340"/>
                    <a:pt x="114427" y="57150"/>
                  </a:cubicBezTo>
                  <a:lnTo>
                    <a:pt x="114427" y="57150"/>
                  </a:lnTo>
                  <a:lnTo>
                    <a:pt x="114427" y="57150"/>
                  </a:lnTo>
                  <a:moveTo>
                    <a:pt x="104902" y="57150"/>
                  </a:moveTo>
                  <a:lnTo>
                    <a:pt x="109601" y="57150"/>
                  </a:lnTo>
                  <a:lnTo>
                    <a:pt x="104902" y="57150"/>
                  </a:lnTo>
                  <a:cubicBezTo>
                    <a:pt x="104902" y="53975"/>
                    <a:pt x="104648" y="50927"/>
                    <a:pt x="104013" y="47879"/>
                  </a:cubicBezTo>
                  <a:lnTo>
                    <a:pt x="104013" y="47879"/>
                  </a:lnTo>
                  <a:lnTo>
                    <a:pt x="104013" y="47879"/>
                  </a:lnTo>
                  <a:cubicBezTo>
                    <a:pt x="103378" y="44831"/>
                    <a:pt x="102489" y="41783"/>
                    <a:pt x="101346" y="38989"/>
                  </a:cubicBezTo>
                  <a:lnTo>
                    <a:pt x="105791" y="37211"/>
                  </a:lnTo>
                  <a:lnTo>
                    <a:pt x="101346" y="38989"/>
                  </a:lnTo>
                  <a:cubicBezTo>
                    <a:pt x="100203" y="36068"/>
                    <a:pt x="98679" y="33401"/>
                    <a:pt x="96901" y="30734"/>
                  </a:cubicBezTo>
                  <a:lnTo>
                    <a:pt x="96901" y="30734"/>
                  </a:lnTo>
                  <a:lnTo>
                    <a:pt x="96901" y="30734"/>
                  </a:lnTo>
                  <a:cubicBezTo>
                    <a:pt x="95123" y="28194"/>
                    <a:pt x="93218" y="25781"/>
                    <a:pt x="90932" y="23495"/>
                  </a:cubicBezTo>
                  <a:lnTo>
                    <a:pt x="90932" y="23495"/>
                  </a:lnTo>
                  <a:lnTo>
                    <a:pt x="90932" y="23495"/>
                  </a:lnTo>
                  <a:cubicBezTo>
                    <a:pt x="88773" y="21336"/>
                    <a:pt x="86360" y="19304"/>
                    <a:pt x="83693" y="17526"/>
                  </a:cubicBezTo>
                  <a:lnTo>
                    <a:pt x="83693" y="17526"/>
                  </a:lnTo>
                  <a:lnTo>
                    <a:pt x="83693" y="17526"/>
                  </a:lnTo>
                  <a:cubicBezTo>
                    <a:pt x="81153" y="15748"/>
                    <a:pt x="78359" y="14351"/>
                    <a:pt x="75438" y="13081"/>
                  </a:cubicBezTo>
                  <a:lnTo>
                    <a:pt x="77216" y="8763"/>
                  </a:lnTo>
                  <a:lnTo>
                    <a:pt x="75438" y="13208"/>
                  </a:lnTo>
                  <a:cubicBezTo>
                    <a:pt x="72517" y="11938"/>
                    <a:pt x="69469" y="11049"/>
                    <a:pt x="66421" y="10414"/>
                  </a:cubicBezTo>
                  <a:lnTo>
                    <a:pt x="67310" y="5715"/>
                  </a:lnTo>
                  <a:lnTo>
                    <a:pt x="66421" y="10414"/>
                  </a:lnTo>
                  <a:cubicBezTo>
                    <a:pt x="63373" y="9779"/>
                    <a:pt x="60325" y="9525"/>
                    <a:pt x="57150" y="9525"/>
                  </a:cubicBezTo>
                  <a:cubicBezTo>
                    <a:pt x="53975" y="9525"/>
                    <a:pt x="50927" y="9779"/>
                    <a:pt x="47879" y="10414"/>
                  </a:cubicBezTo>
                  <a:lnTo>
                    <a:pt x="46990" y="5715"/>
                  </a:lnTo>
                  <a:lnTo>
                    <a:pt x="47879" y="10414"/>
                  </a:lnTo>
                  <a:cubicBezTo>
                    <a:pt x="44831" y="11049"/>
                    <a:pt x="41783" y="11938"/>
                    <a:pt x="38989" y="13081"/>
                  </a:cubicBezTo>
                  <a:lnTo>
                    <a:pt x="37084" y="8763"/>
                  </a:lnTo>
                  <a:lnTo>
                    <a:pt x="38862" y="13208"/>
                  </a:lnTo>
                  <a:cubicBezTo>
                    <a:pt x="35941" y="14351"/>
                    <a:pt x="33274" y="15875"/>
                    <a:pt x="30607" y="17653"/>
                  </a:cubicBezTo>
                  <a:lnTo>
                    <a:pt x="30607" y="17653"/>
                  </a:lnTo>
                  <a:lnTo>
                    <a:pt x="30607" y="17653"/>
                  </a:lnTo>
                  <a:cubicBezTo>
                    <a:pt x="28067" y="19431"/>
                    <a:pt x="25654" y="21336"/>
                    <a:pt x="23368" y="23622"/>
                  </a:cubicBezTo>
                  <a:lnTo>
                    <a:pt x="23368" y="23622"/>
                  </a:lnTo>
                  <a:lnTo>
                    <a:pt x="23368" y="23622"/>
                  </a:lnTo>
                  <a:cubicBezTo>
                    <a:pt x="21209" y="25781"/>
                    <a:pt x="19177" y="28194"/>
                    <a:pt x="17399" y="30861"/>
                  </a:cubicBezTo>
                  <a:lnTo>
                    <a:pt x="13462" y="28194"/>
                  </a:lnTo>
                  <a:lnTo>
                    <a:pt x="17399" y="30861"/>
                  </a:lnTo>
                  <a:cubicBezTo>
                    <a:pt x="15621" y="33401"/>
                    <a:pt x="14224" y="36195"/>
                    <a:pt x="12954" y="39116"/>
                  </a:cubicBezTo>
                  <a:lnTo>
                    <a:pt x="8763" y="37084"/>
                  </a:lnTo>
                  <a:lnTo>
                    <a:pt x="13208" y="38862"/>
                  </a:lnTo>
                  <a:cubicBezTo>
                    <a:pt x="12065" y="41783"/>
                    <a:pt x="11049" y="44704"/>
                    <a:pt x="10541" y="47752"/>
                  </a:cubicBezTo>
                  <a:cubicBezTo>
                    <a:pt x="10033" y="50800"/>
                    <a:pt x="9652" y="53975"/>
                    <a:pt x="9652" y="57023"/>
                  </a:cubicBezTo>
                  <a:lnTo>
                    <a:pt x="9652" y="57023"/>
                  </a:lnTo>
                  <a:lnTo>
                    <a:pt x="9652" y="57023"/>
                  </a:lnTo>
                  <a:cubicBezTo>
                    <a:pt x="9652" y="60198"/>
                    <a:pt x="9906" y="63246"/>
                    <a:pt x="10541" y="66294"/>
                  </a:cubicBezTo>
                  <a:lnTo>
                    <a:pt x="10541" y="66294"/>
                  </a:lnTo>
                  <a:lnTo>
                    <a:pt x="10541" y="66294"/>
                  </a:lnTo>
                  <a:cubicBezTo>
                    <a:pt x="11176" y="69342"/>
                    <a:pt x="12065" y="72390"/>
                    <a:pt x="13208" y="75184"/>
                  </a:cubicBezTo>
                  <a:lnTo>
                    <a:pt x="13208" y="75184"/>
                  </a:lnTo>
                  <a:lnTo>
                    <a:pt x="13208" y="75184"/>
                  </a:lnTo>
                  <a:cubicBezTo>
                    <a:pt x="14351" y="78105"/>
                    <a:pt x="15875" y="80772"/>
                    <a:pt x="17653" y="83439"/>
                  </a:cubicBezTo>
                  <a:lnTo>
                    <a:pt x="13716" y="86106"/>
                  </a:lnTo>
                  <a:lnTo>
                    <a:pt x="17653" y="83439"/>
                  </a:lnTo>
                  <a:cubicBezTo>
                    <a:pt x="19431" y="85979"/>
                    <a:pt x="21336" y="88392"/>
                    <a:pt x="23622" y="90678"/>
                  </a:cubicBezTo>
                  <a:lnTo>
                    <a:pt x="23622" y="90678"/>
                  </a:lnTo>
                  <a:lnTo>
                    <a:pt x="23622" y="90678"/>
                  </a:lnTo>
                  <a:cubicBezTo>
                    <a:pt x="25781" y="92837"/>
                    <a:pt x="28194" y="94869"/>
                    <a:pt x="30861" y="96647"/>
                  </a:cubicBezTo>
                  <a:lnTo>
                    <a:pt x="30861" y="96647"/>
                  </a:lnTo>
                  <a:lnTo>
                    <a:pt x="30861" y="96647"/>
                  </a:lnTo>
                  <a:cubicBezTo>
                    <a:pt x="33401" y="98425"/>
                    <a:pt x="36195" y="99822"/>
                    <a:pt x="39116" y="101092"/>
                  </a:cubicBezTo>
                  <a:lnTo>
                    <a:pt x="39116" y="101092"/>
                  </a:lnTo>
                  <a:lnTo>
                    <a:pt x="39116" y="101092"/>
                  </a:lnTo>
                  <a:cubicBezTo>
                    <a:pt x="42037" y="102235"/>
                    <a:pt x="44958" y="103251"/>
                    <a:pt x="48006" y="103759"/>
                  </a:cubicBezTo>
                  <a:lnTo>
                    <a:pt x="48006" y="103759"/>
                  </a:lnTo>
                  <a:lnTo>
                    <a:pt x="48006" y="103759"/>
                  </a:lnTo>
                  <a:cubicBezTo>
                    <a:pt x="51054" y="104394"/>
                    <a:pt x="54229" y="104648"/>
                    <a:pt x="57277" y="104648"/>
                  </a:cubicBezTo>
                  <a:lnTo>
                    <a:pt x="57277" y="109347"/>
                  </a:lnTo>
                  <a:lnTo>
                    <a:pt x="57277" y="104648"/>
                  </a:lnTo>
                  <a:cubicBezTo>
                    <a:pt x="60452" y="104648"/>
                    <a:pt x="63500" y="104394"/>
                    <a:pt x="66548" y="103759"/>
                  </a:cubicBezTo>
                  <a:cubicBezTo>
                    <a:pt x="69596" y="103124"/>
                    <a:pt x="72644" y="102235"/>
                    <a:pt x="75438" y="101092"/>
                  </a:cubicBezTo>
                  <a:cubicBezTo>
                    <a:pt x="78232" y="99949"/>
                    <a:pt x="81026" y="98425"/>
                    <a:pt x="83693" y="96647"/>
                  </a:cubicBezTo>
                  <a:lnTo>
                    <a:pt x="83693" y="96647"/>
                  </a:lnTo>
                  <a:lnTo>
                    <a:pt x="83693" y="96647"/>
                  </a:lnTo>
                  <a:cubicBezTo>
                    <a:pt x="86233" y="94869"/>
                    <a:pt x="88646" y="92964"/>
                    <a:pt x="90932" y="90678"/>
                  </a:cubicBezTo>
                  <a:lnTo>
                    <a:pt x="90932" y="90678"/>
                  </a:lnTo>
                  <a:lnTo>
                    <a:pt x="90932" y="90678"/>
                  </a:lnTo>
                  <a:cubicBezTo>
                    <a:pt x="93091" y="88519"/>
                    <a:pt x="95123" y="86106"/>
                    <a:pt x="96901" y="83439"/>
                  </a:cubicBezTo>
                  <a:lnTo>
                    <a:pt x="96901" y="83439"/>
                  </a:lnTo>
                  <a:lnTo>
                    <a:pt x="96901" y="83439"/>
                  </a:lnTo>
                  <a:cubicBezTo>
                    <a:pt x="98679" y="80899"/>
                    <a:pt x="100076" y="78105"/>
                    <a:pt x="101346" y="75184"/>
                  </a:cubicBezTo>
                  <a:lnTo>
                    <a:pt x="105791" y="76962"/>
                  </a:lnTo>
                  <a:lnTo>
                    <a:pt x="101346" y="75184"/>
                  </a:lnTo>
                  <a:cubicBezTo>
                    <a:pt x="102489" y="72263"/>
                    <a:pt x="103505" y="69342"/>
                    <a:pt x="104013" y="66294"/>
                  </a:cubicBezTo>
                  <a:lnTo>
                    <a:pt x="104013" y="66294"/>
                  </a:lnTo>
                  <a:lnTo>
                    <a:pt x="104013" y="66294"/>
                  </a:lnTo>
                  <a:cubicBezTo>
                    <a:pt x="104648" y="63246"/>
                    <a:pt x="104902" y="60071"/>
                    <a:pt x="104902" y="57023"/>
                  </a:cubicBezTo>
                  <a:close/>
                </a:path>
              </a:pathLst>
            </a:custGeom>
            <a:solidFill>
              <a:srgbClr val="0F0E0E"/>
            </a:solidFill>
          </p:spPr>
        </p:sp>
      </p:grpSp>
      <p:sp>
        <p:nvSpPr>
          <p:cNvPr name="Freeform 25" id="25"/>
          <p:cNvSpPr/>
          <p:nvPr/>
        </p:nvSpPr>
        <p:spPr>
          <a:xfrm flipH="false" flipV="false" rot="0">
            <a:off x="10994522" y="99889"/>
            <a:ext cx="5028519" cy="4431382"/>
          </a:xfrm>
          <a:custGeom>
            <a:avLst/>
            <a:gdLst/>
            <a:ahLst/>
            <a:cxnLst/>
            <a:rect r="r" b="b" t="t" l="l"/>
            <a:pathLst>
              <a:path h="4431382" w="5028519">
                <a:moveTo>
                  <a:pt x="0" y="0"/>
                </a:moveTo>
                <a:lnTo>
                  <a:pt x="5028519" y="0"/>
                </a:lnTo>
                <a:lnTo>
                  <a:pt x="5028519" y="4431382"/>
                </a:lnTo>
                <a:lnTo>
                  <a:pt x="0" y="4431382"/>
                </a:lnTo>
                <a:lnTo>
                  <a:pt x="0" y="0"/>
                </a:lnTo>
                <a:close/>
              </a:path>
            </a:pathLst>
          </a:custGeom>
          <a:blipFill>
            <a:blip r:embed="rId4"/>
            <a:stretch>
              <a:fillRect l="0" t="0" r="0" b="0"/>
            </a:stretch>
          </a:blipFill>
        </p:spPr>
      </p:sp>
      <p:sp>
        <p:nvSpPr>
          <p:cNvPr name="TextBox 26" id="26"/>
          <p:cNvSpPr txBox="true"/>
          <p:nvPr/>
        </p:nvSpPr>
        <p:spPr>
          <a:xfrm rot="0">
            <a:off x="1535125" y="1403937"/>
            <a:ext cx="4388072" cy="2053790"/>
          </a:xfrm>
          <a:prstGeom prst="rect">
            <a:avLst/>
          </a:prstGeom>
        </p:spPr>
        <p:txBody>
          <a:bodyPr anchor="t" rtlCol="false" tIns="0" lIns="0" bIns="0" rIns="0">
            <a:spAutoFit/>
          </a:bodyPr>
          <a:lstStyle/>
          <a:p>
            <a:pPr algn="l">
              <a:lnSpc>
                <a:spcPts val="8400"/>
              </a:lnSpc>
            </a:pPr>
            <a:r>
              <a:rPr lang="en-US" b="true" sz="6000">
                <a:solidFill>
                  <a:srgbClr val="004AAD"/>
                </a:solidFill>
                <a:latin typeface="Poppins Bold"/>
                <a:ea typeface="Poppins Bold"/>
                <a:cs typeface="Poppins Bold"/>
                <a:sym typeface="Poppins Bold"/>
              </a:rPr>
              <a:t>Dataset</a:t>
            </a:r>
          </a:p>
          <a:p>
            <a:pPr algn="l">
              <a:lnSpc>
                <a:spcPts val="4902"/>
              </a:lnSpc>
            </a:pPr>
            <a:r>
              <a:rPr lang="en-US" b="true" sz="3501">
                <a:solidFill>
                  <a:srgbClr val="004AAD"/>
                </a:solidFill>
                <a:latin typeface="Poppins Bold"/>
                <a:ea typeface="Poppins Bold"/>
                <a:cs typeface="Poppins Bold"/>
                <a:sym typeface="Poppins Bold"/>
              </a:rPr>
              <a:t>We have 5 csv files</a:t>
            </a:r>
          </a:p>
        </p:txBody>
      </p:sp>
      <p:sp>
        <p:nvSpPr>
          <p:cNvPr name="TextBox 27" id="27"/>
          <p:cNvSpPr txBox="true"/>
          <p:nvPr/>
        </p:nvSpPr>
        <p:spPr>
          <a:xfrm rot="0">
            <a:off x="2053942" y="3816420"/>
            <a:ext cx="2545537" cy="391849"/>
          </a:xfrm>
          <a:prstGeom prst="rect">
            <a:avLst/>
          </a:prstGeom>
        </p:spPr>
        <p:txBody>
          <a:bodyPr anchor="t" rtlCol="false" tIns="0" lIns="0" bIns="0" rIns="0">
            <a:spAutoFit/>
          </a:bodyPr>
          <a:lstStyle/>
          <a:p>
            <a:pPr algn="l">
              <a:lnSpc>
                <a:spcPts val="2624"/>
              </a:lnSpc>
            </a:pPr>
            <a:r>
              <a:rPr lang="en-US" b="true" sz="2403" spc="129">
                <a:solidFill>
                  <a:srgbClr val="004AAD"/>
                </a:solidFill>
                <a:latin typeface="Poppins Bold"/>
                <a:ea typeface="Poppins Bold"/>
                <a:cs typeface="Poppins Bold"/>
                <a:sym typeface="Poppins Bold"/>
              </a:rPr>
              <a:t>dim_date.csv</a:t>
            </a:r>
            <a:r>
              <a:rPr lang="en-US" sz="2403" spc="129">
                <a:solidFill>
                  <a:srgbClr val="004AAD"/>
                </a:solidFill>
                <a:latin typeface="Poppins"/>
                <a:ea typeface="Poppins"/>
                <a:cs typeface="Poppins"/>
                <a:sym typeface="Poppins"/>
              </a:rPr>
              <a:t> </a:t>
            </a:r>
          </a:p>
        </p:txBody>
      </p:sp>
      <p:sp>
        <p:nvSpPr>
          <p:cNvPr name="TextBox 28" id="28"/>
          <p:cNvSpPr txBox="true"/>
          <p:nvPr/>
        </p:nvSpPr>
        <p:spPr>
          <a:xfrm rot="0">
            <a:off x="2572750" y="4149795"/>
            <a:ext cx="5859228" cy="381476"/>
          </a:xfrm>
          <a:prstGeom prst="rect">
            <a:avLst/>
          </a:prstGeom>
        </p:spPr>
        <p:txBody>
          <a:bodyPr anchor="t" rtlCol="false" tIns="0" lIns="0" bIns="0" rIns="0">
            <a:spAutoFit/>
          </a:bodyPr>
          <a:lstStyle/>
          <a:p>
            <a:pPr algn="l">
              <a:lnSpc>
                <a:spcPts val="2624"/>
              </a:lnSpc>
            </a:pPr>
            <a:r>
              <a:rPr lang="en-US" sz="2403" spc="129">
                <a:solidFill>
                  <a:srgbClr val="0F0E0E"/>
                </a:solidFill>
                <a:latin typeface="Poppins"/>
                <a:ea typeface="Poppins"/>
                <a:cs typeface="Poppins"/>
                <a:sym typeface="Poppins"/>
              </a:rPr>
              <a:t>date, mmm yy, week no, day_type</a:t>
            </a:r>
          </a:p>
        </p:txBody>
      </p:sp>
      <p:sp>
        <p:nvSpPr>
          <p:cNvPr name="TextBox 29" id="29"/>
          <p:cNvSpPr txBox="true"/>
          <p:nvPr/>
        </p:nvSpPr>
        <p:spPr>
          <a:xfrm rot="0">
            <a:off x="2053942" y="4826918"/>
            <a:ext cx="2729989" cy="381476"/>
          </a:xfrm>
          <a:prstGeom prst="rect">
            <a:avLst/>
          </a:prstGeom>
        </p:spPr>
        <p:txBody>
          <a:bodyPr anchor="t" rtlCol="false" tIns="0" lIns="0" bIns="0" rIns="0">
            <a:spAutoFit/>
          </a:bodyPr>
          <a:lstStyle/>
          <a:p>
            <a:pPr algn="l">
              <a:lnSpc>
                <a:spcPts val="2624"/>
              </a:lnSpc>
            </a:pPr>
            <a:r>
              <a:rPr lang="en-US" b="true" sz="2403" spc="129">
                <a:solidFill>
                  <a:srgbClr val="004AAD"/>
                </a:solidFill>
                <a:latin typeface="Poppins Bold"/>
                <a:ea typeface="Poppins Bold"/>
                <a:cs typeface="Poppins Bold"/>
                <a:sym typeface="Poppins Bold"/>
              </a:rPr>
              <a:t>dim_hotels.csv</a:t>
            </a:r>
          </a:p>
        </p:txBody>
      </p:sp>
      <p:sp>
        <p:nvSpPr>
          <p:cNvPr name="TextBox 30" id="30"/>
          <p:cNvSpPr txBox="true"/>
          <p:nvPr/>
        </p:nvSpPr>
        <p:spPr>
          <a:xfrm rot="0">
            <a:off x="2572750" y="5149920"/>
            <a:ext cx="7416860" cy="381476"/>
          </a:xfrm>
          <a:prstGeom prst="rect">
            <a:avLst/>
          </a:prstGeom>
        </p:spPr>
        <p:txBody>
          <a:bodyPr anchor="t" rtlCol="false" tIns="0" lIns="0" bIns="0" rIns="0">
            <a:spAutoFit/>
          </a:bodyPr>
          <a:lstStyle/>
          <a:p>
            <a:pPr algn="l">
              <a:lnSpc>
                <a:spcPts val="2624"/>
              </a:lnSpc>
            </a:pPr>
            <a:r>
              <a:rPr lang="en-US" sz="2403" spc="129">
                <a:solidFill>
                  <a:srgbClr val="0F0E0E"/>
                </a:solidFill>
                <a:latin typeface="Poppins"/>
                <a:ea typeface="Poppins"/>
                <a:cs typeface="Poppins"/>
                <a:sym typeface="Poppins"/>
              </a:rPr>
              <a:t>property_id, property_name, category, city</a:t>
            </a:r>
          </a:p>
        </p:txBody>
      </p:sp>
      <p:sp>
        <p:nvSpPr>
          <p:cNvPr name="TextBox 31" id="31"/>
          <p:cNvSpPr txBox="true"/>
          <p:nvPr/>
        </p:nvSpPr>
        <p:spPr>
          <a:xfrm rot="0">
            <a:off x="2053942" y="5827043"/>
            <a:ext cx="2754573" cy="381476"/>
          </a:xfrm>
          <a:prstGeom prst="rect">
            <a:avLst/>
          </a:prstGeom>
        </p:spPr>
        <p:txBody>
          <a:bodyPr anchor="t" rtlCol="false" tIns="0" lIns="0" bIns="0" rIns="0">
            <a:spAutoFit/>
          </a:bodyPr>
          <a:lstStyle/>
          <a:p>
            <a:pPr algn="l">
              <a:lnSpc>
                <a:spcPts val="2624"/>
              </a:lnSpc>
            </a:pPr>
            <a:r>
              <a:rPr lang="en-US" b="true" sz="2403" spc="129">
                <a:solidFill>
                  <a:srgbClr val="004AAD"/>
                </a:solidFill>
                <a:latin typeface="Poppins Bold"/>
                <a:ea typeface="Poppins Bold"/>
                <a:cs typeface="Poppins Bold"/>
                <a:sym typeface="Poppins Bold"/>
              </a:rPr>
              <a:t>dim_rooms.csv</a:t>
            </a:r>
          </a:p>
        </p:txBody>
      </p:sp>
      <p:sp>
        <p:nvSpPr>
          <p:cNvPr name="TextBox 32" id="32"/>
          <p:cNvSpPr txBox="true"/>
          <p:nvPr/>
        </p:nvSpPr>
        <p:spPr>
          <a:xfrm rot="0">
            <a:off x="2572750" y="6150045"/>
            <a:ext cx="3661124" cy="381476"/>
          </a:xfrm>
          <a:prstGeom prst="rect">
            <a:avLst/>
          </a:prstGeom>
        </p:spPr>
        <p:txBody>
          <a:bodyPr anchor="t" rtlCol="false" tIns="0" lIns="0" bIns="0" rIns="0">
            <a:spAutoFit/>
          </a:bodyPr>
          <a:lstStyle/>
          <a:p>
            <a:pPr algn="l">
              <a:lnSpc>
                <a:spcPts val="2624"/>
              </a:lnSpc>
            </a:pPr>
            <a:r>
              <a:rPr lang="en-US" sz="2403" spc="129">
                <a:solidFill>
                  <a:srgbClr val="0F0E0E"/>
                </a:solidFill>
                <a:latin typeface="Poppins"/>
                <a:ea typeface="Poppins"/>
                <a:cs typeface="Poppins"/>
                <a:sym typeface="Poppins"/>
              </a:rPr>
              <a:t>room_id, room_class</a:t>
            </a:r>
          </a:p>
        </p:txBody>
      </p:sp>
      <p:sp>
        <p:nvSpPr>
          <p:cNvPr name="TextBox 33" id="33"/>
          <p:cNvSpPr txBox="true"/>
          <p:nvPr/>
        </p:nvSpPr>
        <p:spPr>
          <a:xfrm rot="0">
            <a:off x="2053942" y="6827168"/>
            <a:ext cx="5619274" cy="381476"/>
          </a:xfrm>
          <a:prstGeom prst="rect">
            <a:avLst/>
          </a:prstGeom>
        </p:spPr>
        <p:txBody>
          <a:bodyPr anchor="t" rtlCol="false" tIns="0" lIns="0" bIns="0" rIns="0">
            <a:spAutoFit/>
          </a:bodyPr>
          <a:lstStyle/>
          <a:p>
            <a:pPr algn="l">
              <a:lnSpc>
                <a:spcPts val="2624"/>
              </a:lnSpc>
            </a:pPr>
            <a:r>
              <a:rPr lang="en-US" b="true" sz="2403" spc="129">
                <a:solidFill>
                  <a:srgbClr val="004AAD"/>
                </a:solidFill>
                <a:latin typeface="Poppins Bold"/>
                <a:ea typeface="Poppins Bold"/>
                <a:cs typeface="Poppins Bold"/>
                <a:sym typeface="Poppins Bold"/>
              </a:rPr>
              <a:t>fact_aggregated_bookings.csv</a:t>
            </a:r>
          </a:p>
        </p:txBody>
      </p:sp>
      <p:sp>
        <p:nvSpPr>
          <p:cNvPr name="TextBox 34" id="34"/>
          <p:cNvSpPr txBox="true"/>
          <p:nvPr/>
        </p:nvSpPr>
        <p:spPr>
          <a:xfrm rot="0">
            <a:off x="2572750" y="7150170"/>
            <a:ext cx="13134432" cy="381476"/>
          </a:xfrm>
          <a:prstGeom prst="rect">
            <a:avLst/>
          </a:prstGeom>
        </p:spPr>
        <p:txBody>
          <a:bodyPr anchor="t" rtlCol="false" tIns="0" lIns="0" bIns="0" rIns="0">
            <a:spAutoFit/>
          </a:bodyPr>
          <a:lstStyle/>
          <a:p>
            <a:pPr algn="l">
              <a:lnSpc>
                <a:spcPts val="2624"/>
              </a:lnSpc>
            </a:pPr>
            <a:r>
              <a:rPr lang="en-US" sz="2403" spc="129">
                <a:solidFill>
                  <a:srgbClr val="0F0E0E"/>
                </a:solidFill>
                <a:latin typeface="Poppins"/>
                <a:ea typeface="Poppins"/>
                <a:cs typeface="Poppins"/>
                <a:sym typeface="Poppins"/>
              </a:rPr>
              <a:t>property_id, check_in_date, room_category, successful_bookings, capacity</a:t>
            </a:r>
          </a:p>
        </p:txBody>
      </p:sp>
      <p:sp>
        <p:nvSpPr>
          <p:cNvPr name="TextBox 35" id="35"/>
          <p:cNvSpPr txBox="true"/>
          <p:nvPr/>
        </p:nvSpPr>
        <p:spPr>
          <a:xfrm rot="0">
            <a:off x="2053942" y="7827293"/>
            <a:ext cx="3280839" cy="381476"/>
          </a:xfrm>
          <a:prstGeom prst="rect">
            <a:avLst/>
          </a:prstGeom>
        </p:spPr>
        <p:txBody>
          <a:bodyPr anchor="t" rtlCol="false" tIns="0" lIns="0" bIns="0" rIns="0">
            <a:spAutoFit/>
          </a:bodyPr>
          <a:lstStyle/>
          <a:p>
            <a:pPr algn="l">
              <a:lnSpc>
                <a:spcPts val="2624"/>
              </a:lnSpc>
            </a:pPr>
            <a:r>
              <a:rPr lang="en-US" b="true" sz="2403" spc="129">
                <a:solidFill>
                  <a:srgbClr val="004AAD"/>
                </a:solidFill>
                <a:latin typeface="Poppins Bold"/>
                <a:ea typeface="Poppins Bold"/>
                <a:cs typeface="Poppins Bold"/>
                <a:sym typeface="Poppins Bold"/>
              </a:rPr>
              <a:t>fact_bookings.csv</a:t>
            </a:r>
          </a:p>
        </p:txBody>
      </p:sp>
      <p:sp>
        <p:nvSpPr>
          <p:cNvPr name="TextBox 36" id="36"/>
          <p:cNvSpPr txBox="true"/>
          <p:nvPr/>
        </p:nvSpPr>
        <p:spPr>
          <a:xfrm rot="0">
            <a:off x="2572750" y="8150295"/>
            <a:ext cx="13450291" cy="1048226"/>
          </a:xfrm>
          <a:prstGeom prst="rect">
            <a:avLst/>
          </a:prstGeom>
        </p:spPr>
        <p:txBody>
          <a:bodyPr anchor="t" rtlCol="false" tIns="0" lIns="0" bIns="0" rIns="0">
            <a:spAutoFit/>
          </a:bodyPr>
          <a:lstStyle/>
          <a:p>
            <a:pPr algn="l">
              <a:lnSpc>
                <a:spcPts val="2624"/>
              </a:lnSpc>
            </a:pPr>
            <a:r>
              <a:rPr lang="en-US" sz="2403" spc="129">
                <a:solidFill>
                  <a:srgbClr val="0F0E0E"/>
                </a:solidFill>
                <a:latin typeface="Poppins"/>
                <a:ea typeface="Poppins"/>
                <a:cs typeface="Poppins"/>
                <a:sym typeface="Poppins"/>
              </a:rPr>
              <a:t>booking_id, property_id, booking_date, check_in_date, checkout_date, no_guests, room_category, booking_platform, ratings_given, booking_status, revenue_generated, revenue_realized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9579693"/>
            <a:ext cx="18288000" cy="707307"/>
            <a:chOff x="0" y="0"/>
            <a:chExt cx="18288000" cy="707301"/>
          </a:xfrm>
        </p:grpSpPr>
        <p:sp>
          <p:nvSpPr>
            <p:cNvPr name="Freeform 3" id="3"/>
            <p:cNvSpPr/>
            <p:nvPr/>
          </p:nvSpPr>
          <p:spPr>
            <a:xfrm flipH="false" flipV="false" rot="0">
              <a:off x="0" y="0"/>
              <a:ext cx="18288000" cy="707263"/>
            </a:xfrm>
            <a:custGeom>
              <a:avLst/>
              <a:gdLst/>
              <a:ahLst/>
              <a:cxnLst/>
              <a:rect r="r" b="b" t="t" l="l"/>
              <a:pathLst>
                <a:path h="707263" w="18288000">
                  <a:moveTo>
                    <a:pt x="0" y="0"/>
                  </a:moveTo>
                  <a:lnTo>
                    <a:pt x="0" y="707263"/>
                  </a:lnTo>
                  <a:lnTo>
                    <a:pt x="18288000" y="707263"/>
                  </a:lnTo>
                  <a:lnTo>
                    <a:pt x="18288000" y="0"/>
                  </a:lnTo>
                  <a:close/>
                </a:path>
              </a:pathLst>
            </a:custGeom>
            <a:gradFill rotWithShape="true">
              <a:gsLst>
                <a:gs pos="0">
                  <a:srgbClr val="000000">
                    <a:alpha val="100000"/>
                  </a:srgbClr>
                </a:gs>
                <a:gs pos="100000">
                  <a:srgbClr val="3533CD">
                    <a:alpha val="100000"/>
                  </a:srgbClr>
                </a:gs>
              </a:gsLst>
              <a:lin ang="0"/>
            </a:gradFill>
          </p:spPr>
        </p:sp>
      </p:grpSp>
      <p:sp>
        <p:nvSpPr>
          <p:cNvPr name="Freeform 4" id="4"/>
          <p:cNvSpPr/>
          <p:nvPr/>
        </p:nvSpPr>
        <p:spPr>
          <a:xfrm flipH="false" flipV="false" rot="0">
            <a:off x="0" y="0"/>
            <a:ext cx="1775165" cy="1196273"/>
          </a:xfrm>
          <a:custGeom>
            <a:avLst/>
            <a:gdLst/>
            <a:ahLst/>
            <a:cxnLst/>
            <a:rect r="r" b="b" t="t" l="l"/>
            <a:pathLst>
              <a:path h="1196273" w="1775165">
                <a:moveTo>
                  <a:pt x="0" y="0"/>
                </a:moveTo>
                <a:lnTo>
                  <a:pt x="1775165" y="0"/>
                </a:lnTo>
                <a:lnTo>
                  <a:pt x="1775165" y="1196274"/>
                </a:lnTo>
                <a:lnTo>
                  <a:pt x="0" y="1196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045645" y="2247452"/>
            <a:ext cx="8696325" cy="5791200"/>
          </a:xfrm>
          <a:custGeom>
            <a:avLst/>
            <a:gdLst/>
            <a:ahLst/>
            <a:cxnLst/>
            <a:rect r="r" b="b" t="t" l="l"/>
            <a:pathLst>
              <a:path h="5791200" w="8696325">
                <a:moveTo>
                  <a:pt x="0" y="0"/>
                </a:moveTo>
                <a:lnTo>
                  <a:pt x="8696325" y="0"/>
                </a:lnTo>
                <a:lnTo>
                  <a:pt x="8696325" y="5791200"/>
                </a:lnTo>
                <a:lnTo>
                  <a:pt x="0" y="5791200"/>
                </a:lnTo>
                <a:lnTo>
                  <a:pt x="0" y="0"/>
                </a:lnTo>
                <a:close/>
              </a:path>
            </a:pathLst>
          </a:custGeom>
          <a:blipFill>
            <a:blip r:embed="rId4"/>
            <a:stretch>
              <a:fillRect l="0" t="0" r="0" b="0"/>
            </a:stretch>
          </a:blipFill>
        </p:spPr>
      </p:sp>
      <p:sp>
        <p:nvSpPr>
          <p:cNvPr name="TextBox 6" id="6"/>
          <p:cNvSpPr txBox="true"/>
          <p:nvPr/>
        </p:nvSpPr>
        <p:spPr>
          <a:xfrm rot="0">
            <a:off x="844286" y="2231860"/>
            <a:ext cx="5659841" cy="2237070"/>
          </a:xfrm>
          <a:prstGeom prst="rect">
            <a:avLst/>
          </a:prstGeom>
        </p:spPr>
        <p:txBody>
          <a:bodyPr anchor="t" rtlCol="false" tIns="0" lIns="0" bIns="0" rIns="0">
            <a:spAutoFit/>
          </a:bodyPr>
          <a:lstStyle/>
          <a:p>
            <a:pPr algn="ctr">
              <a:lnSpc>
                <a:spcPts val="5548"/>
              </a:lnSpc>
            </a:pPr>
            <a:r>
              <a:rPr lang="en-US" b="true" sz="5391">
                <a:solidFill>
                  <a:srgbClr val="004AAD"/>
                </a:solidFill>
                <a:latin typeface="Poppins Bold"/>
                <a:ea typeface="Poppins Bold"/>
                <a:cs typeface="Poppins Bold"/>
                <a:sym typeface="Poppins Bold"/>
              </a:rPr>
              <a:t>Data Cleaning &amp; Transformation</a:t>
            </a:r>
          </a:p>
        </p:txBody>
      </p:sp>
      <p:sp>
        <p:nvSpPr>
          <p:cNvPr name="TextBox 7" id="7"/>
          <p:cNvSpPr txBox="true"/>
          <p:nvPr/>
        </p:nvSpPr>
        <p:spPr>
          <a:xfrm rot="0">
            <a:off x="1124979" y="4808420"/>
            <a:ext cx="4348229" cy="857518"/>
          </a:xfrm>
          <a:prstGeom prst="rect">
            <a:avLst/>
          </a:prstGeom>
        </p:spPr>
        <p:txBody>
          <a:bodyPr anchor="t" rtlCol="false" tIns="0" lIns="0" bIns="0" rIns="0">
            <a:spAutoFit/>
          </a:bodyPr>
          <a:lstStyle/>
          <a:p>
            <a:pPr algn="l">
              <a:lnSpc>
                <a:spcPts val="7501"/>
              </a:lnSpc>
            </a:pPr>
            <a:r>
              <a:rPr lang="en-US" sz="3003" spc="177">
                <a:solidFill>
                  <a:srgbClr val="000000"/>
                </a:solidFill>
                <a:latin typeface="Poppins"/>
                <a:ea typeface="Poppins"/>
                <a:cs typeface="Poppins"/>
                <a:sym typeface="Poppins"/>
              </a:rPr>
              <a:t>1.Clean Invalid Data</a:t>
            </a:r>
          </a:p>
        </p:txBody>
      </p:sp>
      <p:sp>
        <p:nvSpPr>
          <p:cNvPr name="TextBox 8" id="8"/>
          <p:cNvSpPr txBox="true"/>
          <p:nvPr/>
        </p:nvSpPr>
        <p:spPr>
          <a:xfrm rot="0">
            <a:off x="1022433" y="5760920"/>
            <a:ext cx="5276860" cy="1829276"/>
          </a:xfrm>
          <a:prstGeom prst="rect">
            <a:avLst/>
          </a:prstGeom>
        </p:spPr>
        <p:txBody>
          <a:bodyPr anchor="t" rtlCol="false" tIns="0" lIns="0" bIns="0" rIns="0">
            <a:spAutoFit/>
          </a:bodyPr>
          <a:lstStyle/>
          <a:p>
            <a:pPr algn="l">
              <a:lnSpc>
                <a:spcPts val="7501"/>
              </a:lnSpc>
            </a:pPr>
            <a:r>
              <a:rPr lang="en-US" sz="3003" spc="180">
                <a:solidFill>
                  <a:srgbClr val="000000"/>
                </a:solidFill>
                <a:latin typeface="Poppins"/>
                <a:ea typeface="Poppins"/>
                <a:cs typeface="Poppins"/>
                <a:sym typeface="Poppins"/>
              </a:rPr>
              <a:t>2.Outlier Removal 3.Creating New Columns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119121"/>
            <a:ext cx="1775165" cy="1167879"/>
          </a:xfrm>
          <a:custGeom>
            <a:avLst/>
            <a:gdLst/>
            <a:ahLst/>
            <a:cxnLst/>
            <a:rect r="r" b="b" t="t" l="l"/>
            <a:pathLst>
              <a:path h="1167879" w="1775165">
                <a:moveTo>
                  <a:pt x="0" y="0"/>
                </a:moveTo>
                <a:lnTo>
                  <a:pt x="1775165" y="0"/>
                </a:lnTo>
                <a:lnTo>
                  <a:pt x="1775165" y="1167879"/>
                </a:lnTo>
                <a:lnTo>
                  <a:pt x="0" y="11678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7499320" y="0"/>
            <a:ext cx="788603" cy="10287000"/>
            <a:chOff x="0" y="0"/>
            <a:chExt cx="788606" cy="10287000"/>
          </a:xfrm>
        </p:grpSpPr>
        <p:sp>
          <p:nvSpPr>
            <p:cNvPr name="Freeform 4" id="4"/>
            <p:cNvSpPr/>
            <p:nvPr/>
          </p:nvSpPr>
          <p:spPr>
            <a:xfrm flipH="false" flipV="false" rot="0">
              <a:off x="0" y="0"/>
              <a:ext cx="788543" cy="10287000"/>
            </a:xfrm>
            <a:custGeom>
              <a:avLst/>
              <a:gdLst/>
              <a:ahLst/>
              <a:cxnLst/>
              <a:rect r="r" b="b" t="t" l="l"/>
              <a:pathLst>
                <a:path h="10287000" w="788543">
                  <a:moveTo>
                    <a:pt x="0" y="0"/>
                  </a:moveTo>
                  <a:lnTo>
                    <a:pt x="0" y="10287000"/>
                  </a:lnTo>
                  <a:lnTo>
                    <a:pt x="788543" y="10287000"/>
                  </a:lnTo>
                  <a:lnTo>
                    <a:pt x="788543" y="0"/>
                  </a:lnTo>
                  <a:close/>
                </a:path>
              </a:pathLst>
            </a:custGeom>
            <a:gradFill rotWithShape="true">
              <a:gsLst>
                <a:gs pos="0">
                  <a:srgbClr val="000000">
                    <a:alpha val="100000"/>
                  </a:srgbClr>
                </a:gs>
                <a:gs pos="100000">
                  <a:srgbClr val="3533CD">
                    <a:alpha val="100000"/>
                  </a:srgbClr>
                </a:gs>
              </a:gsLst>
              <a:lin ang="0"/>
            </a:gradFill>
          </p:spPr>
        </p:sp>
      </p:grpSp>
      <p:sp>
        <p:nvSpPr>
          <p:cNvPr name="Freeform 5" id="5"/>
          <p:cNvSpPr/>
          <p:nvPr/>
        </p:nvSpPr>
        <p:spPr>
          <a:xfrm flipH="false" flipV="false" rot="0">
            <a:off x="14487525" y="0"/>
            <a:ext cx="3009900" cy="3009900"/>
          </a:xfrm>
          <a:custGeom>
            <a:avLst/>
            <a:gdLst/>
            <a:ahLst/>
            <a:cxnLst/>
            <a:rect r="r" b="b" t="t" l="l"/>
            <a:pathLst>
              <a:path h="3009900" w="3009900">
                <a:moveTo>
                  <a:pt x="0" y="0"/>
                </a:moveTo>
                <a:lnTo>
                  <a:pt x="3009900" y="0"/>
                </a:lnTo>
                <a:lnTo>
                  <a:pt x="3009900" y="3009900"/>
                </a:lnTo>
                <a:lnTo>
                  <a:pt x="0" y="3009900"/>
                </a:lnTo>
                <a:lnTo>
                  <a:pt x="0" y="0"/>
                </a:lnTo>
                <a:close/>
              </a:path>
            </a:pathLst>
          </a:custGeom>
          <a:blipFill>
            <a:blip r:embed="rId4"/>
            <a:stretch>
              <a:fillRect l="0" t="0" r="0" b="0"/>
            </a:stretch>
          </a:blipFill>
        </p:spPr>
      </p:sp>
      <p:grpSp>
        <p:nvGrpSpPr>
          <p:cNvPr name="Group 6" id="6"/>
          <p:cNvGrpSpPr>
            <a:grpSpLocks noChangeAspect="true"/>
          </p:cNvGrpSpPr>
          <p:nvPr/>
        </p:nvGrpSpPr>
        <p:grpSpPr>
          <a:xfrm rot="0">
            <a:off x="2146259" y="2655341"/>
            <a:ext cx="2216791" cy="147790"/>
            <a:chOff x="0" y="0"/>
            <a:chExt cx="2216798" cy="147790"/>
          </a:xfrm>
        </p:grpSpPr>
        <p:sp>
          <p:nvSpPr>
            <p:cNvPr name="Freeform 7" id="7"/>
            <p:cNvSpPr/>
            <p:nvPr/>
          </p:nvSpPr>
          <p:spPr>
            <a:xfrm flipH="false" flipV="false" rot="0">
              <a:off x="0" y="0"/>
              <a:ext cx="2216785" cy="147828"/>
            </a:xfrm>
            <a:custGeom>
              <a:avLst/>
              <a:gdLst/>
              <a:ahLst/>
              <a:cxnLst/>
              <a:rect r="r" b="b" t="t" l="l"/>
              <a:pathLst>
                <a:path h="147828" w="2216785">
                  <a:moveTo>
                    <a:pt x="2142871" y="0"/>
                  </a:moveTo>
                  <a:lnTo>
                    <a:pt x="73914" y="0"/>
                  </a:lnTo>
                  <a:cubicBezTo>
                    <a:pt x="33147" y="0"/>
                    <a:pt x="0" y="33147"/>
                    <a:pt x="0" y="73914"/>
                  </a:cubicBezTo>
                  <a:cubicBezTo>
                    <a:pt x="0" y="114681"/>
                    <a:pt x="33147" y="147828"/>
                    <a:pt x="73914" y="147828"/>
                  </a:cubicBezTo>
                  <a:lnTo>
                    <a:pt x="2142871" y="147828"/>
                  </a:lnTo>
                  <a:cubicBezTo>
                    <a:pt x="2183638" y="147828"/>
                    <a:pt x="2216785" y="114681"/>
                    <a:pt x="2216785" y="73914"/>
                  </a:cubicBezTo>
                  <a:cubicBezTo>
                    <a:pt x="2216785" y="33147"/>
                    <a:pt x="2183765" y="0"/>
                    <a:pt x="2142871" y="0"/>
                  </a:cubicBezTo>
                  <a:close/>
                </a:path>
              </a:pathLst>
            </a:custGeom>
            <a:solidFill>
              <a:srgbClr val="FF0000"/>
            </a:solidFill>
          </p:spPr>
        </p:sp>
      </p:grpSp>
      <p:sp>
        <p:nvSpPr>
          <p:cNvPr name="Freeform 8" id="8"/>
          <p:cNvSpPr/>
          <p:nvPr/>
        </p:nvSpPr>
        <p:spPr>
          <a:xfrm flipH="false" flipV="false" rot="0">
            <a:off x="1412891" y="5963726"/>
            <a:ext cx="9058275" cy="2781300"/>
          </a:xfrm>
          <a:custGeom>
            <a:avLst/>
            <a:gdLst/>
            <a:ahLst/>
            <a:cxnLst/>
            <a:rect r="r" b="b" t="t" l="l"/>
            <a:pathLst>
              <a:path h="2781300" w="9058275">
                <a:moveTo>
                  <a:pt x="0" y="0"/>
                </a:moveTo>
                <a:lnTo>
                  <a:pt x="9058275" y="0"/>
                </a:lnTo>
                <a:lnTo>
                  <a:pt x="9058275" y="2781300"/>
                </a:lnTo>
                <a:lnTo>
                  <a:pt x="0" y="2781300"/>
                </a:lnTo>
                <a:lnTo>
                  <a:pt x="0" y="0"/>
                </a:lnTo>
                <a:close/>
              </a:path>
            </a:pathLst>
          </a:custGeom>
          <a:blipFill>
            <a:blip r:embed="rId5"/>
            <a:stretch>
              <a:fillRect l="0" t="0" r="0" b="0"/>
            </a:stretch>
          </a:blipFill>
        </p:spPr>
      </p:sp>
      <p:sp>
        <p:nvSpPr>
          <p:cNvPr name="Freeform 9" id="9"/>
          <p:cNvSpPr/>
          <p:nvPr/>
        </p:nvSpPr>
        <p:spPr>
          <a:xfrm flipH="false" flipV="false" rot="0">
            <a:off x="10820562" y="6137920"/>
            <a:ext cx="4924425" cy="2428875"/>
          </a:xfrm>
          <a:custGeom>
            <a:avLst/>
            <a:gdLst/>
            <a:ahLst/>
            <a:cxnLst/>
            <a:rect r="r" b="b" t="t" l="l"/>
            <a:pathLst>
              <a:path h="2428875" w="4924425">
                <a:moveTo>
                  <a:pt x="0" y="0"/>
                </a:moveTo>
                <a:lnTo>
                  <a:pt x="4924425" y="0"/>
                </a:lnTo>
                <a:lnTo>
                  <a:pt x="4924425" y="2428875"/>
                </a:lnTo>
                <a:lnTo>
                  <a:pt x="0" y="2428875"/>
                </a:lnTo>
                <a:lnTo>
                  <a:pt x="0" y="0"/>
                </a:lnTo>
                <a:close/>
              </a:path>
            </a:pathLst>
          </a:custGeom>
          <a:blipFill>
            <a:blip r:embed="rId6"/>
            <a:stretch>
              <a:fillRect l="0" t="0" r="0" b="0"/>
            </a:stretch>
          </a:blipFill>
        </p:spPr>
      </p:sp>
      <p:grpSp>
        <p:nvGrpSpPr>
          <p:cNvPr name="Group 10" id="10"/>
          <p:cNvGrpSpPr>
            <a:grpSpLocks noChangeAspect="true"/>
          </p:cNvGrpSpPr>
          <p:nvPr/>
        </p:nvGrpSpPr>
        <p:grpSpPr>
          <a:xfrm rot="0">
            <a:off x="2343902" y="4756490"/>
            <a:ext cx="95250" cy="95250"/>
            <a:chOff x="0" y="0"/>
            <a:chExt cx="95250" cy="95250"/>
          </a:xfrm>
        </p:grpSpPr>
        <p:sp>
          <p:nvSpPr>
            <p:cNvPr name="Freeform 11" id="11"/>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000000"/>
            </a:solidFill>
          </p:spPr>
        </p:sp>
      </p:grpSp>
      <p:grpSp>
        <p:nvGrpSpPr>
          <p:cNvPr name="Group 12" id="12"/>
          <p:cNvGrpSpPr>
            <a:grpSpLocks noChangeAspect="true"/>
          </p:cNvGrpSpPr>
          <p:nvPr/>
        </p:nvGrpSpPr>
        <p:grpSpPr>
          <a:xfrm rot="0">
            <a:off x="9151763" y="5699855"/>
            <a:ext cx="1462792" cy="523875"/>
            <a:chOff x="0" y="0"/>
            <a:chExt cx="1462799" cy="523875"/>
          </a:xfrm>
        </p:grpSpPr>
        <p:sp>
          <p:nvSpPr>
            <p:cNvPr name="Freeform 13" id="13"/>
            <p:cNvSpPr/>
            <p:nvPr/>
          </p:nvSpPr>
          <p:spPr>
            <a:xfrm flipH="false" flipV="false" rot="0">
              <a:off x="-5715" y="0"/>
              <a:ext cx="1472438" cy="523875"/>
            </a:xfrm>
            <a:custGeom>
              <a:avLst/>
              <a:gdLst/>
              <a:ahLst/>
              <a:cxnLst/>
              <a:rect r="r" b="b" t="t" l="l"/>
              <a:pathLst>
                <a:path h="523875" w="1472438">
                  <a:moveTo>
                    <a:pt x="1250442" y="0"/>
                  </a:moveTo>
                  <a:cubicBezTo>
                    <a:pt x="1234821" y="13335"/>
                    <a:pt x="1221613" y="22987"/>
                    <a:pt x="1210437" y="34544"/>
                  </a:cubicBezTo>
                  <a:cubicBezTo>
                    <a:pt x="1160272" y="86487"/>
                    <a:pt x="1157732" y="101981"/>
                    <a:pt x="1185926" y="167767"/>
                  </a:cubicBezTo>
                  <a:cubicBezTo>
                    <a:pt x="1190117" y="177419"/>
                    <a:pt x="1192530" y="187706"/>
                    <a:pt x="1195197" y="195707"/>
                  </a:cubicBezTo>
                  <a:cubicBezTo>
                    <a:pt x="1121283" y="161290"/>
                    <a:pt x="1050671" y="126238"/>
                    <a:pt x="978535" y="95123"/>
                  </a:cubicBezTo>
                  <a:cubicBezTo>
                    <a:pt x="886333" y="55499"/>
                    <a:pt x="792226" y="36449"/>
                    <a:pt x="696976" y="36449"/>
                  </a:cubicBezTo>
                  <a:cubicBezTo>
                    <a:pt x="633603" y="36449"/>
                    <a:pt x="569595" y="44958"/>
                    <a:pt x="505333" y="61468"/>
                  </a:cubicBezTo>
                  <a:cubicBezTo>
                    <a:pt x="348488" y="101727"/>
                    <a:pt x="207772" y="174498"/>
                    <a:pt x="88900" y="286385"/>
                  </a:cubicBezTo>
                  <a:cubicBezTo>
                    <a:pt x="51689" y="321437"/>
                    <a:pt x="27305" y="364363"/>
                    <a:pt x="10795" y="412115"/>
                  </a:cubicBezTo>
                  <a:cubicBezTo>
                    <a:pt x="4699" y="429387"/>
                    <a:pt x="0" y="447421"/>
                    <a:pt x="22479" y="462661"/>
                  </a:cubicBezTo>
                  <a:cubicBezTo>
                    <a:pt x="164973" y="322707"/>
                    <a:pt x="334518" y="234188"/>
                    <a:pt x="534416" y="208534"/>
                  </a:cubicBezTo>
                  <a:cubicBezTo>
                    <a:pt x="553212" y="206121"/>
                    <a:pt x="574167" y="204978"/>
                    <a:pt x="596519" y="204978"/>
                  </a:cubicBezTo>
                  <a:cubicBezTo>
                    <a:pt x="769620" y="204978"/>
                    <a:pt x="1031113" y="273304"/>
                    <a:pt x="1096391" y="344170"/>
                  </a:cubicBezTo>
                  <a:cubicBezTo>
                    <a:pt x="1076452" y="345694"/>
                    <a:pt x="1060196" y="346202"/>
                    <a:pt x="1044067" y="348234"/>
                  </a:cubicBezTo>
                  <a:cubicBezTo>
                    <a:pt x="1007999" y="352933"/>
                    <a:pt x="971931" y="358267"/>
                    <a:pt x="935863" y="363220"/>
                  </a:cubicBezTo>
                  <a:cubicBezTo>
                    <a:pt x="859409" y="373888"/>
                    <a:pt x="812927" y="424434"/>
                    <a:pt x="774573" y="485140"/>
                  </a:cubicBezTo>
                  <a:cubicBezTo>
                    <a:pt x="767080" y="497078"/>
                    <a:pt x="759206" y="510921"/>
                    <a:pt x="762127" y="523875"/>
                  </a:cubicBezTo>
                  <a:lnTo>
                    <a:pt x="782193" y="523875"/>
                  </a:lnTo>
                  <a:cubicBezTo>
                    <a:pt x="821436" y="516890"/>
                    <a:pt x="858139" y="509016"/>
                    <a:pt x="895350" y="506095"/>
                  </a:cubicBezTo>
                  <a:cubicBezTo>
                    <a:pt x="939038" y="502539"/>
                    <a:pt x="982599" y="500888"/>
                    <a:pt x="1026160" y="500888"/>
                  </a:cubicBezTo>
                  <a:cubicBezTo>
                    <a:pt x="1120521" y="500888"/>
                    <a:pt x="1214755" y="508635"/>
                    <a:pt x="1308735" y="522478"/>
                  </a:cubicBezTo>
                  <a:cubicBezTo>
                    <a:pt x="1312164" y="522986"/>
                    <a:pt x="1315720" y="523494"/>
                    <a:pt x="1319276" y="523875"/>
                  </a:cubicBezTo>
                  <a:lnTo>
                    <a:pt x="1353058" y="523875"/>
                  </a:lnTo>
                  <a:cubicBezTo>
                    <a:pt x="1357757" y="522859"/>
                    <a:pt x="1362075" y="521335"/>
                    <a:pt x="1365631" y="518922"/>
                  </a:cubicBezTo>
                  <a:cubicBezTo>
                    <a:pt x="1403604" y="492252"/>
                    <a:pt x="1440053" y="461264"/>
                    <a:pt x="1460754" y="417957"/>
                  </a:cubicBezTo>
                  <a:cubicBezTo>
                    <a:pt x="1471041" y="396367"/>
                    <a:pt x="1472438" y="376809"/>
                    <a:pt x="1456817" y="351409"/>
                  </a:cubicBezTo>
                  <a:cubicBezTo>
                    <a:pt x="1392174" y="246761"/>
                    <a:pt x="1332484" y="139319"/>
                    <a:pt x="1270762" y="33020"/>
                  </a:cubicBezTo>
                  <a:cubicBezTo>
                    <a:pt x="1265047" y="23114"/>
                    <a:pt x="1258824" y="13589"/>
                    <a:pt x="1250442" y="0"/>
                  </a:cubicBezTo>
                  <a:close/>
                </a:path>
              </a:pathLst>
            </a:custGeom>
            <a:solidFill>
              <a:srgbClr val="FF0000"/>
            </a:solidFill>
          </p:spPr>
        </p:sp>
      </p:grpSp>
      <p:sp>
        <p:nvSpPr>
          <p:cNvPr name="TextBox 14" id="14"/>
          <p:cNvSpPr txBox="true"/>
          <p:nvPr/>
        </p:nvSpPr>
        <p:spPr>
          <a:xfrm rot="0">
            <a:off x="5171084" y="1039044"/>
            <a:ext cx="7879651" cy="1133475"/>
          </a:xfrm>
          <a:prstGeom prst="rect">
            <a:avLst/>
          </a:prstGeom>
        </p:spPr>
        <p:txBody>
          <a:bodyPr anchor="t" rtlCol="false" tIns="0" lIns="0" bIns="0" rIns="0">
            <a:spAutoFit/>
          </a:bodyPr>
          <a:lstStyle/>
          <a:p>
            <a:pPr algn="l">
              <a:lnSpc>
                <a:spcPts val="8400"/>
              </a:lnSpc>
            </a:pPr>
            <a:r>
              <a:rPr lang="en-US" b="true" sz="6000">
                <a:solidFill>
                  <a:srgbClr val="004AAD"/>
                </a:solidFill>
                <a:latin typeface="Poppins Bold"/>
                <a:ea typeface="Poppins Bold"/>
                <a:cs typeface="Poppins Bold"/>
                <a:sym typeface="Poppins Bold"/>
              </a:rPr>
              <a:t>Insights Generation</a:t>
            </a:r>
          </a:p>
        </p:txBody>
      </p:sp>
      <p:sp>
        <p:nvSpPr>
          <p:cNvPr name="TextBox 15" id="15"/>
          <p:cNvSpPr txBox="true"/>
          <p:nvPr/>
        </p:nvSpPr>
        <p:spPr>
          <a:xfrm rot="0">
            <a:off x="2124827" y="3623605"/>
            <a:ext cx="12591517" cy="746636"/>
          </a:xfrm>
          <a:prstGeom prst="rect">
            <a:avLst/>
          </a:prstGeom>
        </p:spPr>
        <p:txBody>
          <a:bodyPr anchor="t" rtlCol="false" tIns="0" lIns="0" bIns="0" rIns="0">
            <a:spAutoFit/>
          </a:bodyPr>
          <a:lstStyle/>
          <a:p>
            <a:pPr algn="l">
              <a:lnSpc>
                <a:spcPts val="2775"/>
              </a:lnSpc>
            </a:pPr>
            <a:r>
              <a:rPr lang="en-US" b="true" sz="2603" spc="210">
                <a:solidFill>
                  <a:srgbClr val="000000"/>
                </a:solidFill>
                <a:latin typeface="Poppins Bold"/>
                <a:ea typeface="Poppins Bold"/>
                <a:cs typeface="Poppins Bold"/>
                <a:sym typeface="Poppins Bold"/>
              </a:rPr>
              <a:t>1. WHAT IS THE AVERAGE OCCUPANCY RATE IN EACH OF THE ROOM CATEGORIES?</a:t>
            </a:r>
          </a:p>
        </p:txBody>
      </p:sp>
      <p:sp>
        <p:nvSpPr>
          <p:cNvPr name="TextBox 16" id="16"/>
          <p:cNvSpPr txBox="true"/>
          <p:nvPr/>
        </p:nvSpPr>
        <p:spPr>
          <a:xfrm rot="0">
            <a:off x="2600487" y="4698244"/>
            <a:ext cx="12007948" cy="635441"/>
          </a:xfrm>
          <a:prstGeom prst="rect">
            <a:avLst/>
          </a:prstGeom>
        </p:spPr>
        <p:txBody>
          <a:bodyPr anchor="t" rtlCol="false" tIns="0" lIns="0" bIns="0" rIns="0">
            <a:spAutoFit/>
          </a:bodyPr>
          <a:lstStyle/>
          <a:p>
            <a:pPr algn="l">
              <a:lnSpc>
                <a:spcPts val="2323"/>
              </a:lnSpc>
            </a:pPr>
            <a:r>
              <a:rPr lang="en-US" sz="2202" spc="118">
                <a:solidFill>
                  <a:srgbClr val="000000"/>
                </a:solidFill>
                <a:latin typeface="Poppins"/>
                <a:ea typeface="Poppins"/>
                <a:cs typeface="Poppins"/>
                <a:sym typeface="Poppins"/>
              </a:rPr>
              <a:t>Among the room categories, the "Presidential" rooms have the highest average occupancy rate (59.30%), indicating their popularity among guests.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146259" y="1587427"/>
            <a:ext cx="2216791" cy="147790"/>
            <a:chOff x="0" y="0"/>
            <a:chExt cx="2216798" cy="147790"/>
          </a:xfrm>
        </p:grpSpPr>
        <p:sp>
          <p:nvSpPr>
            <p:cNvPr name="Freeform 3" id="3"/>
            <p:cNvSpPr/>
            <p:nvPr/>
          </p:nvSpPr>
          <p:spPr>
            <a:xfrm flipH="false" flipV="false" rot="0">
              <a:off x="0" y="0"/>
              <a:ext cx="2216785" cy="147828"/>
            </a:xfrm>
            <a:custGeom>
              <a:avLst/>
              <a:gdLst/>
              <a:ahLst/>
              <a:cxnLst/>
              <a:rect r="r" b="b" t="t" l="l"/>
              <a:pathLst>
                <a:path h="147828" w="2216785">
                  <a:moveTo>
                    <a:pt x="2142871" y="0"/>
                  </a:moveTo>
                  <a:lnTo>
                    <a:pt x="73914" y="0"/>
                  </a:lnTo>
                  <a:cubicBezTo>
                    <a:pt x="33147" y="0"/>
                    <a:pt x="0" y="33147"/>
                    <a:pt x="0" y="73914"/>
                  </a:cubicBezTo>
                  <a:cubicBezTo>
                    <a:pt x="0" y="114681"/>
                    <a:pt x="33147" y="147828"/>
                    <a:pt x="73914" y="147828"/>
                  </a:cubicBezTo>
                  <a:lnTo>
                    <a:pt x="2142871" y="147828"/>
                  </a:lnTo>
                  <a:cubicBezTo>
                    <a:pt x="2183638" y="147828"/>
                    <a:pt x="2216785" y="114681"/>
                    <a:pt x="2216785" y="73914"/>
                  </a:cubicBezTo>
                  <a:cubicBezTo>
                    <a:pt x="2216785" y="33147"/>
                    <a:pt x="2183765" y="0"/>
                    <a:pt x="2142871" y="0"/>
                  </a:cubicBezTo>
                  <a:close/>
                </a:path>
              </a:pathLst>
            </a:custGeom>
            <a:solidFill>
              <a:srgbClr val="FF0000"/>
            </a:solidFill>
          </p:spPr>
        </p:sp>
      </p:grpSp>
      <p:grpSp>
        <p:nvGrpSpPr>
          <p:cNvPr name="Group 4" id="4"/>
          <p:cNvGrpSpPr>
            <a:grpSpLocks noChangeAspect="true"/>
          </p:cNvGrpSpPr>
          <p:nvPr/>
        </p:nvGrpSpPr>
        <p:grpSpPr>
          <a:xfrm rot="0">
            <a:off x="-11002042" y="-134169"/>
            <a:ext cx="42391965" cy="788603"/>
            <a:chOff x="0" y="0"/>
            <a:chExt cx="42391965" cy="788606"/>
          </a:xfrm>
        </p:grpSpPr>
        <p:sp>
          <p:nvSpPr>
            <p:cNvPr name="Freeform 5" id="5"/>
            <p:cNvSpPr/>
            <p:nvPr/>
          </p:nvSpPr>
          <p:spPr>
            <a:xfrm flipH="false" flipV="false" rot="0">
              <a:off x="11002010" y="134112"/>
              <a:ext cx="18288001" cy="654431"/>
            </a:xfrm>
            <a:custGeom>
              <a:avLst/>
              <a:gdLst/>
              <a:ahLst/>
              <a:cxnLst/>
              <a:rect r="r" b="b" t="t" l="l"/>
              <a:pathLst>
                <a:path h="654431" w="18288001">
                  <a:moveTo>
                    <a:pt x="0" y="0"/>
                  </a:moveTo>
                  <a:lnTo>
                    <a:pt x="0" y="654431"/>
                  </a:lnTo>
                  <a:lnTo>
                    <a:pt x="18288001" y="654431"/>
                  </a:lnTo>
                  <a:lnTo>
                    <a:pt x="18288001" y="0"/>
                  </a:lnTo>
                  <a:close/>
                </a:path>
              </a:pathLst>
            </a:custGeom>
            <a:gradFill rotWithShape="true">
              <a:gsLst>
                <a:gs pos="0">
                  <a:srgbClr val="000000">
                    <a:alpha val="100000"/>
                  </a:srgbClr>
                </a:gs>
                <a:gs pos="100000">
                  <a:srgbClr val="3533CD">
                    <a:alpha val="100000"/>
                  </a:srgbClr>
                </a:gs>
              </a:gsLst>
              <a:lin ang="0"/>
            </a:gradFill>
          </p:spPr>
        </p:sp>
      </p:grpSp>
      <p:sp>
        <p:nvSpPr>
          <p:cNvPr name="Freeform 6" id="6"/>
          <p:cNvSpPr/>
          <p:nvPr/>
        </p:nvSpPr>
        <p:spPr>
          <a:xfrm flipH="false" flipV="false" rot="0">
            <a:off x="16406689" y="9072010"/>
            <a:ext cx="1881311" cy="1214990"/>
          </a:xfrm>
          <a:custGeom>
            <a:avLst/>
            <a:gdLst/>
            <a:ahLst/>
            <a:cxnLst/>
            <a:rect r="r" b="b" t="t" l="l"/>
            <a:pathLst>
              <a:path h="1214990" w="1881311">
                <a:moveTo>
                  <a:pt x="0" y="0"/>
                </a:moveTo>
                <a:lnTo>
                  <a:pt x="1881311" y="0"/>
                </a:lnTo>
                <a:lnTo>
                  <a:pt x="1881311" y="1214990"/>
                </a:lnTo>
                <a:lnTo>
                  <a:pt x="0" y="12149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085856" y="812797"/>
            <a:ext cx="4048125" cy="2409825"/>
          </a:xfrm>
          <a:custGeom>
            <a:avLst/>
            <a:gdLst/>
            <a:ahLst/>
            <a:cxnLst/>
            <a:rect r="r" b="b" t="t" l="l"/>
            <a:pathLst>
              <a:path h="2409825" w="4048125">
                <a:moveTo>
                  <a:pt x="0" y="0"/>
                </a:moveTo>
                <a:lnTo>
                  <a:pt x="4048125" y="0"/>
                </a:lnTo>
                <a:lnTo>
                  <a:pt x="4048125" y="2409825"/>
                </a:lnTo>
                <a:lnTo>
                  <a:pt x="0" y="2409825"/>
                </a:lnTo>
                <a:lnTo>
                  <a:pt x="0" y="0"/>
                </a:lnTo>
                <a:close/>
              </a:path>
            </a:pathLst>
          </a:custGeom>
          <a:blipFill>
            <a:blip r:embed="rId4"/>
            <a:stretch>
              <a:fillRect l="0" t="0" r="0" b="0"/>
            </a:stretch>
          </a:blipFill>
        </p:spPr>
      </p:sp>
      <p:sp>
        <p:nvSpPr>
          <p:cNvPr name="Freeform 8" id="8"/>
          <p:cNvSpPr/>
          <p:nvPr/>
        </p:nvSpPr>
        <p:spPr>
          <a:xfrm flipH="false" flipV="false" rot="0">
            <a:off x="9882959" y="3903850"/>
            <a:ext cx="6362700" cy="6362700"/>
          </a:xfrm>
          <a:custGeom>
            <a:avLst/>
            <a:gdLst/>
            <a:ahLst/>
            <a:cxnLst/>
            <a:rect r="r" b="b" t="t" l="l"/>
            <a:pathLst>
              <a:path h="6362700" w="6362700">
                <a:moveTo>
                  <a:pt x="0" y="0"/>
                </a:moveTo>
                <a:lnTo>
                  <a:pt x="6362700" y="0"/>
                </a:lnTo>
                <a:lnTo>
                  <a:pt x="6362700" y="6362700"/>
                </a:lnTo>
                <a:lnTo>
                  <a:pt x="0" y="6362700"/>
                </a:lnTo>
                <a:lnTo>
                  <a:pt x="0" y="0"/>
                </a:lnTo>
                <a:close/>
              </a:path>
            </a:pathLst>
          </a:custGeom>
          <a:blipFill>
            <a:blip r:embed="rId5"/>
            <a:stretch>
              <a:fillRect l="0" t="0" r="0" b="0"/>
            </a:stretch>
          </a:blipFill>
        </p:spPr>
      </p:sp>
      <p:grpSp>
        <p:nvGrpSpPr>
          <p:cNvPr name="Group 9" id="9"/>
          <p:cNvGrpSpPr>
            <a:grpSpLocks noChangeAspect="true"/>
          </p:cNvGrpSpPr>
          <p:nvPr/>
        </p:nvGrpSpPr>
        <p:grpSpPr>
          <a:xfrm rot="0">
            <a:off x="2343902" y="3391938"/>
            <a:ext cx="95250" cy="95250"/>
            <a:chOff x="0" y="0"/>
            <a:chExt cx="95250" cy="95250"/>
          </a:xfrm>
        </p:grpSpPr>
        <p:sp>
          <p:nvSpPr>
            <p:cNvPr name="Freeform 10" id="10"/>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000000"/>
            </a:solidFill>
          </p:spPr>
        </p:sp>
      </p:grpSp>
      <p:grpSp>
        <p:nvGrpSpPr>
          <p:cNvPr name="Group 11" id="11"/>
          <p:cNvGrpSpPr>
            <a:grpSpLocks noChangeAspect="true"/>
          </p:cNvGrpSpPr>
          <p:nvPr/>
        </p:nvGrpSpPr>
        <p:grpSpPr>
          <a:xfrm rot="0">
            <a:off x="8725519" y="3744582"/>
            <a:ext cx="1462792" cy="523875"/>
            <a:chOff x="0" y="0"/>
            <a:chExt cx="1462799" cy="523875"/>
          </a:xfrm>
        </p:grpSpPr>
        <p:sp>
          <p:nvSpPr>
            <p:cNvPr name="Freeform 12" id="12"/>
            <p:cNvSpPr/>
            <p:nvPr/>
          </p:nvSpPr>
          <p:spPr>
            <a:xfrm flipH="false" flipV="false" rot="0">
              <a:off x="-5715" y="0"/>
              <a:ext cx="1472438" cy="523875"/>
            </a:xfrm>
            <a:custGeom>
              <a:avLst/>
              <a:gdLst/>
              <a:ahLst/>
              <a:cxnLst/>
              <a:rect r="r" b="b" t="t" l="l"/>
              <a:pathLst>
                <a:path h="523875" w="1472438">
                  <a:moveTo>
                    <a:pt x="1250442" y="0"/>
                  </a:moveTo>
                  <a:cubicBezTo>
                    <a:pt x="1234821" y="13335"/>
                    <a:pt x="1221613" y="22987"/>
                    <a:pt x="1210437" y="34544"/>
                  </a:cubicBezTo>
                  <a:cubicBezTo>
                    <a:pt x="1160272" y="86487"/>
                    <a:pt x="1157732" y="101981"/>
                    <a:pt x="1185926" y="167767"/>
                  </a:cubicBezTo>
                  <a:cubicBezTo>
                    <a:pt x="1190117" y="177419"/>
                    <a:pt x="1192530" y="187706"/>
                    <a:pt x="1195197" y="195707"/>
                  </a:cubicBezTo>
                  <a:cubicBezTo>
                    <a:pt x="1121283" y="161290"/>
                    <a:pt x="1050671" y="126238"/>
                    <a:pt x="978535" y="95123"/>
                  </a:cubicBezTo>
                  <a:cubicBezTo>
                    <a:pt x="886333" y="55499"/>
                    <a:pt x="792226" y="36449"/>
                    <a:pt x="696976" y="36449"/>
                  </a:cubicBezTo>
                  <a:cubicBezTo>
                    <a:pt x="633603" y="36449"/>
                    <a:pt x="569595" y="44958"/>
                    <a:pt x="505333" y="61468"/>
                  </a:cubicBezTo>
                  <a:cubicBezTo>
                    <a:pt x="348488" y="101727"/>
                    <a:pt x="207772" y="174498"/>
                    <a:pt x="88900" y="286385"/>
                  </a:cubicBezTo>
                  <a:cubicBezTo>
                    <a:pt x="51689" y="321437"/>
                    <a:pt x="27305" y="364363"/>
                    <a:pt x="10795" y="412115"/>
                  </a:cubicBezTo>
                  <a:cubicBezTo>
                    <a:pt x="4699" y="429387"/>
                    <a:pt x="0" y="447421"/>
                    <a:pt x="22479" y="462661"/>
                  </a:cubicBezTo>
                  <a:cubicBezTo>
                    <a:pt x="164973" y="322707"/>
                    <a:pt x="334518" y="234188"/>
                    <a:pt x="534416" y="208534"/>
                  </a:cubicBezTo>
                  <a:cubicBezTo>
                    <a:pt x="553212" y="206121"/>
                    <a:pt x="574167" y="204978"/>
                    <a:pt x="596519" y="204978"/>
                  </a:cubicBezTo>
                  <a:cubicBezTo>
                    <a:pt x="769620" y="204978"/>
                    <a:pt x="1031113" y="273304"/>
                    <a:pt x="1096391" y="344170"/>
                  </a:cubicBezTo>
                  <a:cubicBezTo>
                    <a:pt x="1076452" y="345694"/>
                    <a:pt x="1060196" y="346202"/>
                    <a:pt x="1044067" y="348234"/>
                  </a:cubicBezTo>
                  <a:cubicBezTo>
                    <a:pt x="1007999" y="352933"/>
                    <a:pt x="971931" y="358267"/>
                    <a:pt x="935863" y="363220"/>
                  </a:cubicBezTo>
                  <a:cubicBezTo>
                    <a:pt x="859409" y="373888"/>
                    <a:pt x="812927" y="424434"/>
                    <a:pt x="774573" y="485140"/>
                  </a:cubicBezTo>
                  <a:cubicBezTo>
                    <a:pt x="767080" y="497078"/>
                    <a:pt x="759206" y="510921"/>
                    <a:pt x="762127" y="523875"/>
                  </a:cubicBezTo>
                  <a:lnTo>
                    <a:pt x="782193" y="523875"/>
                  </a:lnTo>
                  <a:cubicBezTo>
                    <a:pt x="821436" y="516890"/>
                    <a:pt x="858139" y="509016"/>
                    <a:pt x="895350" y="506095"/>
                  </a:cubicBezTo>
                  <a:cubicBezTo>
                    <a:pt x="939038" y="502539"/>
                    <a:pt x="982599" y="500888"/>
                    <a:pt x="1026160" y="500888"/>
                  </a:cubicBezTo>
                  <a:cubicBezTo>
                    <a:pt x="1120521" y="500888"/>
                    <a:pt x="1214755" y="508635"/>
                    <a:pt x="1308735" y="522478"/>
                  </a:cubicBezTo>
                  <a:cubicBezTo>
                    <a:pt x="1312164" y="522986"/>
                    <a:pt x="1315720" y="523494"/>
                    <a:pt x="1319276" y="523875"/>
                  </a:cubicBezTo>
                  <a:lnTo>
                    <a:pt x="1353058" y="523875"/>
                  </a:lnTo>
                  <a:cubicBezTo>
                    <a:pt x="1357757" y="522859"/>
                    <a:pt x="1362075" y="521335"/>
                    <a:pt x="1365631" y="518922"/>
                  </a:cubicBezTo>
                  <a:cubicBezTo>
                    <a:pt x="1403604" y="492252"/>
                    <a:pt x="1440053" y="461264"/>
                    <a:pt x="1460754" y="417957"/>
                  </a:cubicBezTo>
                  <a:cubicBezTo>
                    <a:pt x="1471041" y="396367"/>
                    <a:pt x="1472438" y="376809"/>
                    <a:pt x="1456817" y="351409"/>
                  </a:cubicBezTo>
                  <a:cubicBezTo>
                    <a:pt x="1392174" y="246761"/>
                    <a:pt x="1332484" y="139319"/>
                    <a:pt x="1270762" y="33020"/>
                  </a:cubicBezTo>
                  <a:cubicBezTo>
                    <a:pt x="1265047" y="23114"/>
                    <a:pt x="1258824" y="13589"/>
                    <a:pt x="1250442" y="0"/>
                  </a:cubicBezTo>
                  <a:close/>
                </a:path>
              </a:pathLst>
            </a:custGeom>
            <a:solidFill>
              <a:srgbClr val="FF0000"/>
            </a:solidFill>
          </p:spPr>
        </p:sp>
      </p:grpSp>
      <p:sp>
        <p:nvSpPr>
          <p:cNvPr name="Freeform 13" id="13"/>
          <p:cNvSpPr/>
          <p:nvPr/>
        </p:nvSpPr>
        <p:spPr>
          <a:xfrm flipH="false" flipV="false" rot="0">
            <a:off x="933612" y="3956399"/>
            <a:ext cx="8791575" cy="6330601"/>
          </a:xfrm>
          <a:custGeom>
            <a:avLst/>
            <a:gdLst/>
            <a:ahLst/>
            <a:cxnLst/>
            <a:rect r="r" b="b" t="t" l="l"/>
            <a:pathLst>
              <a:path h="6330601" w="8791575">
                <a:moveTo>
                  <a:pt x="0" y="0"/>
                </a:moveTo>
                <a:lnTo>
                  <a:pt x="8791575" y="0"/>
                </a:lnTo>
                <a:lnTo>
                  <a:pt x="8791575" y="6330601"/>
                </a:lnTo>
                <a:lnTo>
                  <a:pt x="0" y="6330601"/>
                </a:lnTo>
                <a:lnTo>
                  <a:pt x="0" y="0"/>
                </a:lnTo>
                <a:close/>
              </a:path>
            </a:pathLst>
          </a:custGeom>
          <a:blipFill>
            <a:blip r:embed="rId6"/>
            <a:stretch>
              <a:fillRect l="0" t="0" r="0" b="-55"/>
            </a:stretch>
          </a:blipFill>
        </p:spPr>
      </p:sp>
      <p:sp>
        <p:nvSpPr>
          <p:cNvPr name="TextBox 14" id="14"/>
          <p:cNvSpPr txBox="true"/>
          <p:nvPr/>
        </p:nvSpPr>
        <p:spPr>
          <a:xfrm rot="0">
            <a:off x="2600487" y="3333683"/>
            <a:ext cx="11841680" cy="635441"/>
          </a:xfrm>
          <a:prstGeom prst="rect">
            <a:avLst/>
          </a:prstGeom>
        </p:spPr>
        <p:txBody>
          <a:bodyPr anchor="t" rtlCol="false" tIns="0" lIns="0" bIns="0" rIns="0">
            <a:spAutoFit/>
          </a:bodyPr>
          <a:lstStyle/>
          <a:p>
            <a:pPr algn="l">
              <a:lnSpc>
                <a:spcPts val="2326"/>
              </a:lnSpc>
            </a:pPr>
            <a:r>
              <a:rPr lang="en-US" sz="2202" spc="118">
                <a:solidFill>
                  <a:srgbClr val="000000"/>
                </a:solidFill>
                <a:latin typeface="Poppins"/>
                <a:ea typeface="Poppins"/>
                <a:cs typeface="Poppins"/>
                <a:sym typeface="Poppins"/>
              </a:rPr>
              <a:t>Delhi has the highest average occupancy rate among cities (60.40%), while Bangalore has the lowest (55.29%).</a:t>
            </a:r>
          </a:p>
        </p:txBody>
      </p:sp>
      <p:sp>
        <p:nvSpPr>
          <p:cNvPr name="TextBox 15" id="15"/>
          <p:cNvSpPr txBox="true"/>
          <p:nvPr/>
        </p:nvSpPr>
        <p:spPr>
          <a:xfrm rot="0">
            <a:off x="2124827" y="2527592"/>
            <a:ext cx="9703965" cy="479936"/>
          </a:xfrm>
          <a:prstGeom prst="rect">
            <a:avLst/>
          </a:prstGeom>
        </p:spPr>
        <p:txBody>
          <a:bodyPr anchor="t" rtlCol="false" tIns="0" lIns="0" bIns="0" rIns="0">
            <a:spAutoFit/>
          </a:bodyPr>
          <a:lstStyle/>
          <a:p>
            <a:pPr algn="l">
              <a:lnSpc>
                <a:spcPts val="3644"/>
              </a:lnSpc>
            </a:pPr>
            <a:r>
              <a:rPr lang="en-US" b="true" sz="2603" spc="140">
                <a:solidFill>
                  <a:srgbClr val="000000"/>
                </a:solidFill>
                <a:latin typeface="Poppins Bold"/>
                <a:ea typeface="Poppins Bold"/>
                <a:cs typeface="Poppins Bold"/>
                <a:sym typeface="Poppins Bold"/>
              </a:rPr>
              <a:t>2. WHAT IS THE AVERAGE OCCUPANCY RATE PER CITY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9" y="-17501759"/>
            <a:ext cx="788603" cy="42391955"/>
            <a:chOff x="0" y="0"/>
            <a:chExt cx="788606" cy="42391965"/>
          </a:xfrm>
        </p:grpSpPr>
        <p:sp>
          <p:nvSpPr>
            <p:cNvPr name="Freeform 3" id="3"/>
            <p:cNvSpPr/>
            <p:nvPr/>
          </p:nvSpPr>
          <p:spPr>
            <a:xfrm flipH="false" flipV="false" rot="0">
              <a:off x="0" y="17501741"/>
              <a:ext cx="788543" cy="10287000"/>
            </a:xfrm>
            <a:custGeom>
              <a:avLst/>
              <a:gdLst/>
              <a:ahLst/>
              <a:cxnLst/>
              <a:rect r="r" b="b" t="t" l="l"/>
              <a:pathLst>
                <a:path h="10287000" w="788543">
                  <a:moveTo>
                    <a:pt x="0" y="2"/>
                  </a:moveTo>
                  <a:lnTo>
                    <a:pt x="0" y="10287000"/>
                  </a:lnTo>
                  <a:lnTo>
                    <a:pt x="788543" y="10287000"/>
                  </a:lnTo>
                  <a:lnTo>
                    <a:pt x="788543" y="0"/>
                  </a:lnTo>
                  <a:close/>
                </a:path>
              </a:pathLst>
            </a:custGeom>
            <a:gradFill rotWithShape="true">
              <a:gsLst>
                <a:gs pos="0">
                  <a:srgbClr val="000000">
                    <a:alpha val="100000"/>
                  </a:srgbClr>
                </a:gs>
                <a:gs pos="100000">
                  <a:srgbClr val="3533CD">
                    <a:alpha val="100000"/>
                  </a:srgbClr>
                </a:gs>
              </a:gsLst>
              <a:lin ang="0"/>
            </a:gradFill>
          </p:spPr>
        </p:sp>
      </p:grpSp>
      <p:grpSp>
        <p:nvGrpSpPr>
          <p:cNvPr name="Group 4" id="4"/>
          <p:cNvGrpSpPr>
            <a:grpSpLocks noChangeAspect="true"/>
          </p:cNvGrpSpPr>
          <p:nvPr/>
        </p:nvGrpSpPr>
        <p:grpSpPr>
          <a:xfrm rot="0">
            <a:off x="2119389" y="1262205"/>
            <a:ext cx="2216791" cy="147790"/>
            <a:chOff x="0" y="0"/>
            <a:chExt cx="2216798" cy="147790"/>
          </a:xfrm>
        </p:grpSpPr>
        <p:sp>
          <p:nvSpPr>
            <p:cNvPr name="Freeform 5" id="5"/>
            <p:cNvSpPr/>
            <p:nvPr/>
          </p:nvSpPr>
          <p:spPr>
            <a:xfrm flipH="false" flipV="false" rot="0">
              <a:off x="0" y="0"/>
              <a:ext cx="2216785" cy="147828"/>
            </a:xfrm>
            <a:custGeom>
              <a:avLst/>
              <a:gdLst/>
              <a:ahLst/>
              <a:cxnLst/>
              <a:rect r="r" b="b" t="t" l="l"/>
              <a:pathLst>
                <a:path h="147828" w="2216785">
                  <a:moveTo>
                    <a:pt x="2142871" y="0"/>
                  </a:moveTo>
                  <a:lnTo>
                    <a:pt x="73914" y="0"/>
                  </a:lnTo>
                  <a:cubicBezTo>
                    <a:pt x="33147" y="0"/>
                    <a:pt x="0" y="33147"/>
                    <a:pt x="0" y="73914"/>
                  </a:cubicBezTo>
                  <a:cubicBezTo>
                    <a:pt x="0" y="114681"/>
                    <a:pt x="33147" y="147828"/>
                    <a:pt x="73914" y="147828"/>
                  </a:cubicBezTo>
                  <a:lnTo>
                    <a:pt x="2142871" y="147828"/>
                  </a:lnTo>
                  <a:cubicBezTo>
                    <a:pt x="2183638" y="147828"/>
                    <a:pt x="2216785" y="114681"/>
                    <a:pt x="2216785" y="73914"/>
                  </a:cubicBezTo>
                  <a:cubicBezTo>
                    <a:pt x="2216785" y="33147"/>
                    <a:pt x="2183765" y="0"/>
                    <a:pt x="2142871" y="0"/>
                  </a:cubicBezTo>
                  <a:close/>
                </a:path>
              </a:pathLst>
            </a:custGeom>
            <a:solidFill>
              <a:srgbClr val="FF0000"/>
            </a:solidFill>
          </p:spPr>
        </p:sp>
      </p:grpSp>
      <p:sp>
        <p:nvSpPr>
          <p:cNvPr name="Freeform 6" id="6"/>
          <p:cNvSpPr/>
          <p:nvPr/>
        </p:nvSpPr>
        <p:spPr>
          <a:xfrm flipH="false" flipV="false" rot="0">
            <a:off x="15772286" y="3858"/>
            <a:ext cx="2515714" cy="1626794"/>
          </a:xfrm>
          <a:custGeom>
            <a:avLst/>
            <a:gdLst/>
            <a:ahLst/>
            <a:cxnLst/>
            <a:rect r="r" b="b" t="t" l="l"/>
            <a:pathLst>
              <a:path h="1626794" w="2515714">
                <a:moveTo>
                  <a:pt x="0" y="0"/>
                </a:moveTo>
                <a:lnTo>
                  <a:pt x="2515714" y="0"/>
                </a:lnTo>
                <a:lnTo>
                  <a:pt x="2515714" y="1626793"/>
                </a:lnTo>
                <a:lnTo>
                  <a:pt x="0" y="16267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16254" y="3744859"/>
            <a:ext cx="8829675" cy="2800350"/>
          </a:xfrm>
          <a:custGeom>
            <a:avLst/>
            <a:gdLst/>
            <a:ahLst/>
            <a:cxnLst/>
            <a:rect r="r" b="b" t="t" l="l"/>
            <a:pathLst>
              <a:path h="2800350" w="8829675">
                <a:moveTo>
                  <a:pt x="0" y="0"/>
                </a:moveTo>
                <a:lnTo>
                  <a:pt x="8829675" y="0"/>
                </a:lnTo>
                <a:lnTo>
                  <a:pt x="8829675" y="2800350"/>
                </a:lnTo>
                <a:lnTo>
                  <a:pt x="0" y="2800350"/>
                </a:lnTo>
                <a:lnTo>
                  <a:pt x="0" y="0"/>
                </a:lnTo>
                <a:close/>
              </a:path>
            </a:pathLst>
          </a:custGeom>
          <a:blipFill>
            <a:blip r:embed="rId4"/>
            <a:stretch>
              <a:fillRect l="0" t="0" r="0" b="0"/>
            </a:stretch>
          </a:blipFill>
        </p:spPr>
      </p:sp>
      <p:sp>
        <p:nvSpPr>
          <p:cNvPr name="Freeform 8" id="8"/>
          <p:cNvSpPr/>
          <p:nvPr/>
        </p:nvSpPr>
        <p:spPr>
          <a:xfrm flipH="false" flipV="false" rot="0">
            <a:off x="2294334" y="6913616"/>
            <a:ext cx="6477000" cy="2009775"/>
          </a:xfrm>
          <a:custGeom>
            <a:avLst/>
            <a:gdLst/>
            <a:ahLst/>
            <a:cxnLst/>
            <a:rect r="r" b="b" t="t" l="l"/>
            <a:pathLst>
              <a:path h="2009775" w="6477000">
                <a:moveTo>
                  <a:pt x="0" y="0"/>
                </a:moveTo>
                <a:lnTo>
                  <a:pt x="6477000" y="0"/>
                </a:lnTo>
                <a:lnTo>
                  <a:pt x="6477000" y="2009775"/>
                </a:lnTo>
                <a:lnTo>
                  <a:pt x="0" y="2009775"/>
                </a:lnTo>
                <a:lnTo>
                  <a:pt x="0" y="0"/>
                </a:lnTo>
                <a:close/>
              </a:path>
            </a:pathLst>
          </a:custGeom>
          <a:blipFill>
            <a:blip r:embed="rId5"/>
            <a:stretch>
              <a:fillRect l="0" t="0" r="0" b="0"/>
            </a:stretch>
          </a:blipFill>
        </p:spPr>
      </p:sp>
      <p:grpSp>
        <p:nvGrpSpPr>
          <p:cNvPr name="Group 9" id="9"/>
          <p:cNvGrpSpPr>
            <a:grpSpLocks noChangeAspect="true"/>
          </p:cNvGrpSpPr>
          <p:nvPr/>
        </p:nvGrpSpPr>
        <p:grpSpPr>
          <a:xfrm rot="0">
            <a:off x="9386802" y="5417563"/>
            <a:ext cx="1121112" cy="1933184"/>
            <a:chOff x="0" y="0"/>
            <a:chExt cx="1121118" cy="1933181"/>
          </a:xfrm>
        </p:grpSpPr>
        <p:sp>
          <p:nvSpPr>
            <p:cNvPr name="Freeform 10" id="10"/>
            <p:cNvSpPr/>
            <p:nvPr/>
          </p:nvSpPr>
          <p:spPr>
            <a:xfrm flipH="false" flipV="false" rot="0">
              <a:off x="-12065" y="-1397"/>
              <a:ext cx="1139698" cy="1940814"/>
            </a:xfrm>
            <a:custGeom>
              <a:avLst/>
              <a:gdLst/>
              <a:ahLst/>
              <a:cxnLst/>
              <a:rect r="r" b="b" t="t" l="l"/>
              <a:pathLst>
                <a:path h="1940814" w="1139698">
                  <a:moveTo>
                    <a:pt x="528320" y="1738376"/>
                  </a:moveTo>
                  <a:cubicBezTo>
                    <a:pt x="575437" y="1754378"/>
                    <a:pt x="622808" y="1769364"/>
                    <a:pt x="669417" y="1786763"/>
                  </a:cubicBezTo>
                  <a:cubicBezTo>
                    <a:pt x="694944" y="1796288"/>
                    <a:pt x="719836" y="1808353"/>
                    <a:pt x="743458" y="1821942"/>
                  </a:cubicBezTo>
                  <a:cubicBezTo>
                    <a:pt x="770128" y="1837182"/>
                    <a:pt x="784352" y="1862455"/>
                    <a:pt x="786638" y="1892935"/>
                  </a:cubicBezTo>
                  <a:cubicBezTo>
                    <a:pt x="789178" y="1925574"/>
                    <a:pt x="770890" y="1940814"/>
                    <a:pt x="739267" y="1932305"/>
                  </a:cubicBezTo>
                  <a:cubicBezTo>
                    <a:pt x="660654" y="1911096"/>
                    <a:pt x="582295" y="1888744"/>
                    <a:pt x="503555" y="1867535"/>
                  </a:cubicBezTo>
                  <a:cubicBezTo>
                    <a:pt x="426974" y="1846961"/>
                    <a:pt x="348996" y="1836293"/>
                    <a:pt x="269621" y="1835912"/>
                  </a:cubicBezTo>
                  <a:cubicBezTo>
                    <a:pt x="219456" y="1835658"/>
                    <a:pt x="169418" y="1835785"/>
                    <a:pt x="119253" y="1836166"/>
                  </a:cubicBezTo>
                  <a:cubicBezTo>
                    <a:pt x="112014" y="1836166"/>
                    <a:pt x="104394" y="1837944"/>
                    <a:pt x="97409" y="1840357"/>
                  </a:cubicBezTo>
                  <a:cubicBezTo>
                    <a:pt x="71120" y="1849882"/>
                    <a:pt x="52959" y="1845564"/>
                    <a:pt x="34798" y="1824609"/>
                  </a:cubicBezTo>
                  <a:cubicBezTo>
                    <a:pt x="0" y="1784350"/>
                    <a:pt x="4953" y="1736471"/>
                    <a:pt x="47752" y="1705229"/>
                  </a:cubicBezTo>
                  <a:cubicBezTo>
                    <a:pt x="148590" y="1631696"/>
                    <a:pt x="235839" y="1545336"/>
                    <a:pt x="303911" y="1440307"/>
                  </a:cubicBezTo>
                  <a:cubicBezTo>
                    <a:pt x="333375" y="1394714"/>
                    <a:pt x="348996" y="1343787"/>
                    <a:pt x="361696" y="1291717"/>
                  </a:cubicBezTo>
                  <a:cubicBezTo>
                    <a:pt x="366268" y="1273048"/>
                    <a:pt x="369443" y="1254125"/>
                    <a:pt x="374015" y="1235583"/>
                  </a:cubicBezTo>
                  <a:cubicBezTo>
                    <a:pt x="381889" y="1203452"/>
                    <a:pt x="404876" y="1191895"/>
                    <a:pt x="436499" y="1203452"/>
                  </a:cubicBezTo>
                  <a:cubicBezTo>
                    <a:pt x="474345" y="1217295"/>
                    <a:pt x="495046" y="1251585"/>
                    <a:pt x="490601" y="1292098"/>
                  </a:cubicBezTo>
                  <a:cubicBezTo>
                    <a:pt x="483362" y="1358773"/>
                    <a:pt x="464439" y="1422146"/>
                    <a:pt x="435864" y="1482725"/>
                  </a:cubicBezTo>
                  <a:cubicBezTo>
                    <a:pt x="432435" y="1490091"/>
                    <a:pt x="429133" y="1497584"/>
                    <a:pt x="424561" y="1507744"/>
                  </a:cubicBezTo>
                  <a:cubicBezTo>
                    <a:pt x="429260" y="1506474"/>
                    <a:pt x="431800" y="1506347"/>
                    <a:pt x="433832" y="1505331"/>
                  </a:cubicBezTo>
                  <a:cubicBezTo>
                    <a:pt x="634111" y="1395984"/>
                    <a:pt x="794385" y="1244727"/>
                    <a:pt x="892048" y="1037971"/>
                  </a:cubicBezTo>
                  <a:cubicBezTo>
                    <a:pt x="991489" y="827532"/>
                    <a:pt x="1002919" y="610235"/>
                    <a:pt x="904875" y="393446"/>
                  </a:cubicBezTo>
                  <a:cubicBezTo>
                    <a:pt x="891286" y="363474"/>
                    <a:pt x="877062" y="333756"/>
                    <a:pt x="860933" y="305181"/>
                  </a:cubicBezTo>
                  <a:cubicBezTo>
                    <a:pt x="821182" y="234442"/>
                    <a:pt x="767715" y="177038"/>
                    <a:pt x="695579" y="137287"/>
                  </a:cubicBezTo>
                  <a:cubicBezTo>
                    <a:pt x="629031" y="100584"/>
                    <a:pt x="563499" y="62230"/>
                    <a:pt x="487553" y="47625"/>
                  </a:cubicBezTo>
                  <a:cubicBezTo>
                    <a:pt x="484251" y="46990"/>
                    <a:pt x="480187" y="46101"/>
                    <a:pt x="478155" y="43815"/>
                  </a:cubicBezTo>
                  <a:cubicBezTo>
                    <a:pt x="470662" y="35052"/>
                    <a:pt x="457962" y="25400"/>
                    <a:pt x="458216" y="16510"/>
                  </a:cubicBezTo>
                  <a:cubicBezTo>
                    <a:pt x="458724" y="762"/>
                    <a:pt x="476123" y="0"/>
                    <a:pt x="487553" y="2794"/>
                  </a:cubicBezTo>
                  <a:cubicBezTo>
                    <a:pt x="525272" y="11811"/>
                    <a:pt x="564769" y="17907"/>
                    <a:pt x="599186" y="34417"/>
                  </a:cubicBezTo>
                  <a:cubicBezTo>
                    <a:pt x="671957" y="69215"/>
                    <a:pt x="744220" y="106299"/>
                    <a:pt x="812546" y="148971"/>
                  </a:cubicBezTo>
                  <a:cubicBezTo>
                    <a:pt x="896747" y="201168"/>
                    <a:pt x="954405" y="279781"/>
                    <a:pt x="1000125" y="366268"/>
                  </a:cubicBezTo>
                  <a:cubicBezTo>
                    <a:pt x="1080008" y="517525"/>
                    <a:pt x="1125093" y="679196"/>
                    <a:pt x="1132459" y="850138"/>
                  </a:cubicBezTo>
                  <a:cubicBezTo>
                    <a:pt x="1139698" y="1017905"/>
                    <a:pt x="1092708" y="1171067"/>
                    <a:pt x="1000506" y="1311148"/>
                  </a:cubicBezTo>
                  <a:cubicBezTo>
                    <a:pt x="883031" y="1489583"/>
                    <a:pt x="731393" y="1630426"/>
                    <a:pt x="541020" y="1728724"/>
                  </a:cubicBezTo>
                  <a:cubicBezTo>
                    <a:pt x="537337" y="1730629"/>
                    <a:pt x="533654" y="1732407"/>
                    <a:pt x="530225" y="1734566"/>
                  </a:cubicBezTo>
                  <a:cubicBezTo>
                    <a:pt x="529336" y="1735074"/>
                    <a:pt x="529082" y="1736852"/>
                    <a:pt x="528447" y="1738503"/>
                  </a:cubicBezTo>
                  <a:lnTo>
                    <a:pt x="528447" y="1738503"/>
                  </a:lnTo>
                  <a:close/>
                </a:path>
              </a:pathLst>
            </a:custGeom>
            <a:solidFill>
              <a:srgbClr val="FF0000"/>
            </a:solidFill>
          </p:spPr>
        </p:sp>
      </p:grpSp>
      <p:sp>
        <p:nvSpPr>
          <p:cNvPr name="Freeform 11" id="11"/>
          <p:cNvSpPr/>
          <p:nvPr/>
        </p:nvSpPr>
        <p:spPr>
          <a:xfrm flipH="false" flipV="false" rot="0">
            <a:off x="11354162" y="3694300"/>
            <a:ext cx="6591300" cy="6591300"/>
          </a:xfrm>
          <a:custGeom>
            <a:avLst/>
            <a:gdLst/>
            <a:ahLst/>
            <a:cxnLst/>
            <a:rect r="r" b="b" t="t" l="l"/>
            <a:pathLst>
              <a:path h="6591300" w="6591300">
                <a:moveTo>
                  <a:pt x="0" y="0"/>
                </a:moveTo>
                <a:lnTo>
                  <a:pt x="6591300" y="0"/>
                </a:lnTo>
                <a:lnTo>
                  <a:pt x="6591300" y="6591300"/>
                </a:lnTo>
                <a:lnTo>
                  <a:pt x="0" y="6591300"/>
                </a:lnTo>
                <a:lnTo>
                  <a:pt x="0" y="0"/>
                </a:lnTo>
                <a:close/>
              </a:path>
            </a:pathLst>
          </a:custGeom>
          <a:blipFill>
            <a:blip r:embed="rId6"/>
            <a:stretch>
              <a:fillRect l="0" t="0" r="0" b="0"/>
            </a:stretch>
          </a:blipFill>
        </p:spPr>
      </p:sp>
      <p:grpSp>
        <p:nvGrpSpPr>
          <p:cNvPr name="Group 12" id="12"/>
          <p:cNvGrpSpPr>
            <a:grpSpLocks noChangeAspect="true"/>
          </p:cNvGrpSpPr>
          <p:nvPr/>
        </p:nvGrpSpPr>
        <p:grpSpPr>
          <a:xfrm rot="0">
            <a:off x="2317032" y="3129801"/>
            <a:ext cx="95250" cy="95250"/>
            <a:chOff x="0" y="0"/>
            <a:chExt cx="95250" cy="95250"/>
          </a:xfrm>
        </p:grpSpPr>
        <p:sp>
          <p:nvSpPr>
            <p:cNvPr name="Freeform 13" id="13"/>
            <p:cNvSpPr/>
            <p:nvPr/>
          </p:nvSpPr>
          <p:spPr>
            <a:xfrm flipH="false" flipV="false" rot="0">
              <a:off x="0" y="0"/>
              <a:ext cx="95377" cy="95377"/>
            </a:xfrm>
            <a:custGeom>
              <a:avLst/>
              <a:gdLst/>
              <a:ahLst/>
              <a:cxnLst/>
              <a:rect r="r" b="b" t="t" l="l"/>
              <a:pathLst>
                <a:path h="95377" w="95377">
                  <a:moveTo>
                    <a:pt x="95250" y="47625"/>
                  </a:moveTo>
                  <a:cubicBezTo>
                    <a:pt x="95250" y="53975"/>
                    <a:pt x="93980" y="60071"/>
                    <a:pt x="91567" y="65913"/>
                  </a:cubicBezTo>
                  <a:cubicBezTo>
                    <a:pt x="89154" y="71755"/>
                    <a:pt x="85725" y="76835"/>
                    <a:pt x="81280" y="81407"/>
                  </a:cubicBezTo>
                  <a:cubicBezTo>
                    <a:pt x="76835" y="85979"/>
                    <a:pt x="71628" y="89281"/>
                    <a:pt x="65786" y="91694"/>
                  </a:cubicBezTo>
                  <a:cubicBezTo>
                    <a:pt x="59944" y="94107"/>
                    <a:pt x="53848" y="95377"/>
                    <a:pt x="47498" y="95377"/>
                  </a:cubicBezTo>
                  <a:cubicBezTo>
                    <a:pt x="41148" y="95377"/>
                    <a:pt x="35052" y="94107"/>
                    <a:pt x="29210" y="91694"/>
                  </a:cubicBezTo>
                  <a:cubicBezTo>
                    <a:pt x="23368" y="89281"/>
                    <a:pt x="18288" y="85852"/>
                    <a:pt x="13716" y="81407"/>
                  </a:cubicBezTo>
                  <a:cubicBezTo>
                    <a:pt x="9144" y="76962"/>
                    <a:pt x="6096" y="71628"/>
                    <a:pt x="3683" y="65913"/>
                  </a:cubicBezTo>
                  <a:cubicBezTo>
                    <a:pt x="1270" y="60198"/>
                    <a:pt x="0" y="53975"/>
                    <a:pt x="0" y="47625"/>
                  </a:cubicBezTo>
                  <a:cubicBezTo>
                    <a:pt x="0" y="41275"/>
                    <a:pt x="1270" y="35179"/>
                    <a:pt x="3683" y="29337"/>
                  </a:cubicBezTo>
                  <a:cubicBezTo>
                    <a:pt x="6096" y="23495"/>
                    <a:pt x="9525" y="18415"/>
                    <a:pt x="13970" y="13970"/>
                  </a:cubicBezTo>
                  <a:cubicBezTo>
                    <a:pt x="18415" y="9525"/>
                    <a:pt x="23622" y="6096"/>
                    <a:pt x="29337" y="3683"/>
                  </a:cubicBezTo>
                  <a:cubicBezTo>
                    <a:pt x="35052" y="1270"/>
                    <a:pt x="41275" y="0"/>
                    <a:pt x="47625" y="0"/>
                  </a:cubicBezTo>
                  <a:cubicBezTo>
                    <a:pt x="53975" y="0"/>
                    <a:pt x="60071" y="1270"/>
                    <a:pt x="65913" y="3683"/>
                  </a:cubicBezTo>
                  <a:cubicBezTo>
                    <a:pt x="71755" y="6096"/>
                    <a:pt x="76835" y="9525"/>
                    <a:pt x="81407" y="13970"/>
                  </a:cubicBezTo>
                  <a:cubicBezTo>
                    <a:pt x="85979" y="18415"/>
                    <a:pt x="89281" y="23622"/>
                    <a:pt x="91694" y="29464"/>
                  </a:cubicBezTo>
                  <a:cubicBezTo>
                    <a:pt x="94107" y="35306"/>
                    <a:pt x="95377" y="41402"/>
                    <a:pt x="95377" y="47752"/>
                  </a:cubicBezTo>
                  <a:close/>
                </a:path>
              </a:pathLst>
            </a:custGeom>
            <a:solidFill>
              <a:srgbClr val="000000"/>
            </a:solidFill>
          </p:spPr>
        </p:sp>
      </p:grpSp>
      <p:sp>
        <p:nvSpPr>
          <p:cNvPr name="TextBox 14" id="14"/>
          <p:cNvSpPr txBox="true"/>
          <p:nvPr/>
        </p:nvSpPr>
        <p:spPr>
          <a:xfrm rot="0">
            <a:off x="2573617" y="3033446"/>
            <a:ext cx="12708284" cy="721166"/>
          </a:xfrm>
          <a:prstGeom prst="rect">
            <a:avLst/>
          </a:prstGeom>
        </p:spPr>
        <p:txBody>
          <a:bodyPr anchor="t" rtlCol="false" tIns="0" lIns="0" bIns="0" rIns="0">
            <a:spAutoFit/>
          </a:bodyPr>
          <a:lstStyle/>
          <a:p>
            <a:pPr algn="l">
              <a:lnSpc>
                <a:spcPts val="2700"/>
              </a:lnSpc>
            </a:pPr>
            <a:r>
              <a:rPr lang="en-US" sz="2202" spc="118">
                <a:solidFill>
                  <a:srgbClr val="000000"/>
                </a:solidFill>
                <a:latin typeface="Poppins"/>
                <a:ea typeface="Poppins"/>
                <a:cs typeface="Poppins"/>
                <a:sym typeface="Poppins"/>
              </a:rPr>
              <a:t>Weekends show significantly higher occupancy rates compared to weekdays, indicating a potential opportunity for targeted marketing or pricing adjustments.</a:t>
            </a:r>
          </a:p>
        </p:txBody>
      </p:sp>
      <p:sp>
        <p:nvSpPr>
          <p:cNvPr name="TextBox 15" id="15"/>
          <p:cNvSpPr txBox="true"/>
          <p:nvPr/>
        </p:nvSpPr>
        <p:spPr>
          <a:xfrm rot="0">
            <a:off x="2097957" y="2246862"/>
            <a:ext cx="11868531" cy="479936"/>
          </a:xfrm>
          <a:prstGeom prst="rect">
            <a:avLst/>
          </a:prstGeom>
        </p:spPr>
        <p:txBody>
          <a:bodyPr anchor="t" rtlCol="false" tIns="0" lIns="0" bIns="0" rIns="0">
            <a:spAutoFit/>
          </a:bodyPr>
          <a:lstStyle/>
          <a:p>
            <a:pPr algn="l">
              <a:lnSpc>
                <a:spcPts val="3644"/>
              </a:lnSpc>
            </a:pPr>
            <a:r>
              <a:rPr lang="en-US" b="true" sz="2603" spc="140">
                <a:solidFill>
                  <a:srgbClr val="000000"/>
                </a:solidFill>
                <a:latin typeface="Poppins Bold"/>
                <a:ea typeface="Poppins Bold"/>
                <a:cs typeface="Poppins Bold"/>
                <a:sym typeface="Poppins Bold"/>
              </a:rPr>
              <a:t>3. WHEN WAS THE OCCUPANCY BETTER? WEEKDAY OR WEEKEND?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DAGpMGHvd70</dc:identifier>
  <dcterms:modified xsi:type="dcterms:W3CDTF">2011-08-01T06:04:30Z</dcterms:modified>
  <cp:revision>1</cp:revision>
  <dc:title>Hospitality Analysis.pdf</dc:title>
</cp:coreProperties>
</file>